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304" r:id="rId2"/>
    <p:sldId id="257" r:id="rId3"/>
    <p:sldId id="297" r:id="rId4"/>
    <p:sldId id="258" r:id="rId5"/>
    <p:sldId id="301" r:id="rId6"/>
    <p:sldId id="260" r:id="rId7"/>
    <p:sldId id="303" r:id="rId8"/>
    <p:sldId id="261" r:id="rId9"/>
    <p:sldId id="262" r:id="rId10"/>
    <p:sldId id="263" r:id="rId11"/>
    <p:sldId id="264" r:id="rId12"/>
    <p:sldId id="265" r:id="rId13"/>
    <p:sldId id="298" r:id="rId14"/>
    <p:sldId id="268" r:id="rId15"/>
    <p:sldId id="269" r:id="rId16"/>
    <p:sldId id="267" r:id="rId17"/>
    <p:sldId id="278" r:id="rId18"/>
    <p:sldId id="270" r:id="rId19"/>
    <p:sldId id="271" r:id="rId20"/>
    <p:sldId id="272" r:id="rId21"/>
    <p:sldId id="273" r:id="rId22"/>
    <p:sldId id="274" r:id="rId23"/>
    <p:sldId id="275" r:id="rId24"/>
    <p:sldId id="281" r:id="rId25"/>
    <p:sldId id="280" r:id="rId26"/>
    <p:sldId id="283" r:id="rId27"/>
    <p:sldId id="282" r:id="rId28"/>
    <p:sldId id="284" r:id="rId29"/>
    <p:sldId id="289" r:id="rId30"/>
    <p:sldId id="299" r:id="rId31"/>
    <p:sldId id="286" r:id="rId32"/>
    <p:sldId id="287" r:id="rId33"/>
    <p:sldId id="292" r:id="rId34"/>
    <p:sldId id="293" r:id="rId35"/>
    <p:sldId id="294" r:id="rId36"/>
    <p:sldId id="291" r:id="rId37"/>
    <p:sldId id="300" r:id="rId38"/>
    <p:sldId id="295" r:id="rId39"/>
    <p:sldId id="302" r:id="rId40"/>
    <p:sldId id="285" r:id="rId41"/>
    <p:sldId id="290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ACD4A-C13D-50EE-DE5A-2C7AAEDE04A7}" v="433" dt="2025-08-19T04:21:13.413"/>
    <p1510:client id="{743F7D58-E606-3D58-8FE1-6B5F78CBA58D}" v="408" dt="2025-08-17T06:32:47.165"/>
    <p1510:client id="{8C385B28-88F1-DE09-3275-11CDB510D17A}" v="49" dt="2025-08-17T15:53:53.956"/>
    <p1510:client id="{BF5D39EF-6A59-0FC0-3C52-2C1ACDCBB57C}" v="1810" dt="2025-08-17T13:01:13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11" autoAdjust="0"/>
    <p:restoredTop sz="94660"/>
  </p:normalViewPr>
  <p:slideViewPr>
    <p:cSldViewPr snapToGrid="0">
      <p:cViewPr>
        <p:scale>
          <a:sx n="74" d="100"/>
          <a:sy n="74" d="100"/>
        </p:scale>
        <p:origin x="164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3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1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4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4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4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9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7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0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90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search?value1=Lisan+Yu&amp;option1=author&amp;noRedirect=true&amp;sortField=prism_publicationDate&amp;sortDescending=tru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B767-1800-6F4D-BCEE-270EA55B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Air Sea Fluxes &amp; Ocean Heat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B324-A89C-8B27-4833-8EE56594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Radiative Fluxes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Turbulent Fluxes</a:t>
            </a:r>
          </a:p>
          <a:p>
            <a:r>
              <a:rPr lang="en-US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Global heat budget</a:t>
            </a:r>
          </a:p>
          <a:p>
            <a:r>
              <a:rPr lang="en-US" dirty="0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Freshwater flux</a:t>
            </a:r>
          </a:p>
          <a:p>
            <a:r>
              <a:rPr lang="en-US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Buoyancy flux</a:t>
            </a:r>
          </a:p>
        </p:txBody>
      </p:sp>
    </p:spTree>
    <p:extLst>
      <p:ext uri="{BB962C8B-B14F-4D97-AF65-F5344CB8AC3E}">
        <p14:creationId xmlns:p14="http://schemas.microsoft.com/office/powerpoint/2010/main" val="103912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828C-6FE7-0916-353C-51BC7DE6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Solid earth</a:t>
            </a:r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 (no fluids)</a:t>
            </a:r>
            <a:endParaRPr lang="en-US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6DA4-4484-9191-58A1-44A715B3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68" y="1825625"/>
            <a:ext cx="10951028" cy="1767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Consider a solid planet (no atmosphere nor ocean) receiving 300 Wm</a:t>
            </a:r>
            <a:r>
              <a:rPr lang="en-US" baseline="30000" dirty="0">
                <a:ea typeface="+mn-lt"/>
                <a:cs typeface="+mn-lt"/>
              </a:rPr>
              <a:t>-2</a:t>
            </a:r>
            <a:r>
              <a:rPr lang="en-US" dirty="0">
                <a:ea typeface="+mn-lt"/>
                <a:cs typeface="+mn-lt"/>
              </a:rPr>
              <a:t> at the equator.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If it is in steady state, it radiates as much energy as it receives.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11C9D-1043-4698-38D3-115DD3911A4F}"/>
              </a:ext>
            </a:extLst>
          </p:cNvPr>
          <p:cNvSpPr txBox="1"/>
          <p:nvPr/>
        </p:nvSpPr>
        <p:spPr>
          <a:xfrm>
            <a:off x="308338" y="3432265"/>
            <a:ext cx="5782123" cy="28900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Stefan’s law gives us the black body temperature needed: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ea typeface="Calibri"/>
                <a:cs typeface="Calibri"/>
              </a:rPr>
              <a:t>σT</a:t>
            </a:r>
            <a:r>
              <a:rPr lang="en-US" sz="2100" baseline="30000" dirty="0"/>
              <a:t>4</a:t>
            </a:r>
            <a:r>
              <a:rPr lang="en-US" sz="2100" baseline="30000" dirty="0">
                <a:ea typeface="Calibri"/>
                <a:cs typeface="Calibri"/>
              </a:rPr>
              <a:t> </a:t>
            </a:r>
            <a:r>
              <a:rPr lang="en-US" sz="3200" dirty="0">
                <a:ea typeface="Calibri"/>
                <a:cs typeface="Calibri"/>
              </a:rPr>
              <a:t>= 300 W m</a:t>
            </a:r>
            <a:r>
              <a:rPr lang="en-US" sz="2100" baseline="30000" dirty="0">
                <a:ea typeface="Calibri"/>
                <a:cs typeface="Calibri"/>
              </a:rPr>
              <a:t>−2</a:t>
            </a:r>
            <a:endParaRPr lang="en-US" sz="2100" dirty="0">
              <a:ea typeface="Calibri"/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ea typeface="Calibri"/>
                <a:cs typeface="Calibri"/>
              </a:rPr>
              <a:t>⇒ T = 270</a:t>
            </a:r>
            <a:r>
              <a:rPr lang="en-US" sz="2100" baseline="30000" dirty="0">
                <a:ea typeface="Calibri"/>
                <a:cs typeface="Calibri"/>
              </a:rPr>
              <a:t>◦ </a:t>
            </a:r>
            <a:r>
              <a:rPr lang="en-US" sz="3200" dirty="0">
                <a:ea typeface="Calibri"/>
                <a:cs typeface="Calibri"/>
              </a:rPr>
              <a:t>K (</a:t>
            </a:r>
            <a:r>
              <a:rPr lang="en-US" sz="3200" b="1" dirty="0">
                <a:ea typeface="Calibri"/>
                <a:cs typeface="Calibri"/>
              </a:rPr>
              <a:t>−3</a:t>
            </a:r>
            <a:r>
              <a:rPr lang="en-US" sz="3600" b="1" baseline="30000" dirty="0">
                <a:ea typeface="Calibri"/>
                <a:cs typeface="Calibri"/>
              </a:rPr>
              <a:t>◦</a:t>
            </a:r>
            <a:r>
              <a:rPr lang="en-US" sz="3200" b="1" dirty="0">
                <a:ea typeface="Calibri"/>
                <a:cs typeface="Calibri"/>
              </a:rPr>
              <a:t> C</a:t>
            </a:r>
            <a:r>
              <a:rPr lang="en-US" sz="3200" dirty="0">
                <a:ea typeface="Calibri"/>
                <a:cs typeface="Calibri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Calibri"/>
                <a:cs typeface="Calibri"/>
              </a:rPr>
              <a:t>(If we did this at the poles, T would be less than -100</a:t>
            </a:r>
            <a:r>
              <a:rPr lang="en-US" baseline="30000" dirty="0">
                <a:ea typeface="Calibri"/>
                <a:cs typeface="Calibri"/>
              </a:rPr>
              <a:t>o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0A002-279B-EE40-5123-ABE30BD2096F}"/>
              </a:ext>
            </a:extLst>
          </p:cNvPr>
          <p:cNvSpPr txBox="1"/>
          <p:nvPr/>
        </p:nvSpPr>
        <p:spPr>
          <a:xfrm>
            <a:off x="6209931" y="3432265"/>
            <a:ext cx="568273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Peak of radiation distribution is given by Wien’s law is: </a:t>
            </a:r>
            <a:endParaRPr lang="en-US" dirty="0"/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pPr algn="ctr"/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algn="ctr"/>
            <a:endParaRPr lang="en-US" sz="1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Graphic 5" descr="equation">
            <a:extLst>
              <a:ext uri="{FF2B5EF4-FFF2-40B4-BE49-F238E27FC236}">
                <a16:creationId xmlns:a16="http://schemas.microsoft.com/office/drawing/2014/main" id="{EAE750AC-93F7-A691-040E-B9E08EF48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7225" y="4710526"/>
            <a:ext cx="4176505" cy="7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C3E49-7D99-AD20-A492-0782B605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Greenhouse effect</a:t>
            </a:r>
            <a:endParaRPr lang="en-US" sz="54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9604167-104E-85AD-E363-A2E3F7443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Think of the atmosphere as a sheet of glass that all of the Sun’s energy go through.</a:t>
            </a:r>
            <a:endParaRPr lang="en-US" sz="2200" dirty="0"/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 fraction of our glass atmosphere (call it </a:t>
            </a:r>
            <a:r>
              <a:rPr lang="en-US" sz="2200" b="1" i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e</a:t>
            </a: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) perfectly absorbs and radiates long wave radiation (LWR). The remaining (1- </a:t>
            </a:r>
            <a:r>
              <a:rPr lang="en-US" sz="2200" b="1" i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e</a:t>
            </a: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) is transparent to LWR.</a:t>
            </a:r>
            <a:endParaRPr lang="en-US" sz="22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Where our glass atmosphere radiates, it obeys Stefan’s law.</a:t>
            </a:r>
            <a:endParaRPr lang="en-US" sz="2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86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A913-DC66-AC81-0C2E-FD32518D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Greenhouse effect</a:t>
            </a:r>
            <a:endParaRPr lang="en-US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Content Placeholder 3" descr="Diagram of a diagram of a wave&#10;&#10;AI-generated content may be incorrect.">
            <a:extLst>
              <a:ext uri="{FF2B5EF4-FFF2-40B4-BE49-F238E27FC236}">
                <a16:creationId xmlns:a16="http://schemas.microsoft.com/office/drawing/2014/main" id="{28BD47E8-01DC-2D1E-41FC-472A4A670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577" y="1492250"/>
            <a:ext cx="5008159" cy="4541838"/>
          </a:xfrm>
          <a:prstGeom prst="rect">
            <a:avLst/>
          </a:prstGeom>
        </p:spPr>
      </p:pic>
      <p:pic>
        <p:nvPicPr>
          <p:cNvPr id="6" name="Graphic 5" descr="equation">
            <a:extLst>
              <a:ext uri="{FF2B5EF4-FFF2-40B4-BE49-F238E27FC236}">
                <a16:creationId xmlns:a16="http://schemas.microsoft.com/office/drawing/2014/main" id="{D67DEC38-B6C7-AF4A-655B-332450DC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706" y="1235868"/>
            <a:ext cx="2521744" cy="266700"/>
          </a:xfrm>
          <a:prstGeom prst="rect">
            <a:avLst/>
          </a:prstGeom>
        </p:spPr>
      </p:pic>
      <p:pic>
        <p:nvPicPr>
          <p:cNvPr id="7" name="Graphic 6" descr="equation">
            <a:extLst>
              <a:ext uri="{FF2B5EF4-FFF2-40B4-BE49-F238E27FC236}">
                <a16:creationId xmlns:a16="http://schemas.microsoft.com/office/drawing/2014/main" id="{33ACD923-46C5-B938-B46E-597488C11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1" y="1719262"/>
            <a:ext cx="1785936" cy="204788"/>
          </a:xfrm>
          <a:prstGeom prst="rect">
            <a:avLst/>
          </a:prstGeom>
        </p:spPr>
      </p:pic>
      <p:pic>
        <p:nvPicPr>
          <p:cNvPr id="8" name="Graphic 7" descr="equation">
            <a:extLst>
              <a:ext uri="{FF2B5EF4-FFF2-40B4-BE49-F238E27FC236}">
                <a16:creationId xmlns:a16="http://schemas.microsoft.com/office/drawing/2014/main" id="{8FF6D958-FC69-911C-C402-3D8576C70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8181" y="2359819"/>
            <a:ext cx="719138" cy="578644"/>
          </a:xfrm>
          <a:prstGeom prst="rect">
            <a:avLst/>
          </a:prstGeom>
        </p:spPr>
      </p:pic>
      <p:pic>
        <p:nvPicPr>
          <p:cNvPr id="9" name="Graphic 8" descr="equation">
            <a:extLst>
              <a:ext uri="{FF2B5EF4-FFF2-40B4-BE49-F238E27FC236}">
                <a16:creationId xmlns:a16="http://schemas.microsoft.com/office/drawing/2014/main" id="{E0B3A374-7496-499C-5AAF-387AC5084F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388" y="1724025"/>
            <a:ext cx="1585914" cy="826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47D17-3273-4F33-79CC-69009324DC94}"/>
              </a:ext>
            </a:extLst>
          </p:cNvPr>
          <p:cNvSpPr txBox="1"/>
          <p:nvPr/>
        </p:nvSpPr>
        <p:spPr>
          <a:xfrm>
            <a:off x="10010774" y="2545556"/>
            <a:ext cx="23383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/>
              <a:t>I</a:t>
            </a:r>
            <a:r>
              <a:rPr lang="en-US" sz="2000" dirty="0"/>
              <a:t> and </a:t>
            </a:r>
            <a:r>
              <a:rPr lang="en-US" sz="2800" i="1" dirty="0"/>
              <a:t>e</a:t>
            </a:r>
            <a:r>
              <a:rPr lang="en-US" sz="2000" dirty="0"/>
              <a:t> are known.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3257F-4F73-F367-DC53-90112363F5F0}"/>
              </a:ext>
            </a:extLst>
          </p:cNvPr>
          <p:cNvSpPr txBox="1"/>
          <p:nvPr/>
        </p:nvSpPr>
        <p:spPr>
          <a:xfrm>
            <a:off x="6593681" y="3248025"/>
            <a:ext cx="4862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of the ground and atmosphere are</a:t>
            </a:r>
          </a:p>
        </p:txBody>
      </p:sp>
      <p:pic>
        <p:nvPicPr>
          <p:cNvPr id="13" name="Graphic 12" descr="equation">
            <a:extLst>
              <a:ext uri="{FF2B5EF4-FFF2-40B4-BE49-F238E27FC236}">
                <a16:creationId xmlns:a16="http://schemas.microsoft.com/office/drawing/2014/main" id="{A7B810DB-2A84-3AAF-5CA9-C818253D4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5225" y="3767137"/>
            <a:ext cx="1233487" cy="681037"/>
          </a:xfrm>
          <a:prstGeom prst="rect">
            <a:avLst/>
          </a:prstGeom>
        </p:spPr>
      </p:pic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4556C91E-8648-E7AE-2DA6-F0C83E5AF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0193" y="3767137"/>
            <a:ext cx="2590799" cy="681036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0DB3FA91-FD82-E958-BA1D-E319FCB36D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3150" y="3874293"/>
            <a:ext cx="838200" cy="466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5F9D20-1171-817D-AEB4-31DDDA61BC2B}"/>
              </a:ext>
            </a:extLst>
          </p:cNvPr>
          <p:cNvSpPr txBox="1"/>
          <p:nvPr/>
        </p:nvSpPr>
        <p:spPr>
          <a:xfrm>
            <a:off x="6153150" y="477202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With I = 300 Wm</a:t>
            </a:r>
            <a:r>
              <a:rPr lang="en-US" sz="2000" baseline="30000" dirty="0"/>
              <a:t>-2</a:t>
            </a:r>
            <a:r>
              <a:rPr lang="en-US" sz="2000" dirty="0"/>
              <a:t> and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AB8F-03F3-FB16-6095-72459296A70E}"/>
              </a:ext>
            </a:extLst>
          </p:cNvPr>
          <p:cNvSpPr txBox="1"/>
          <p:nvPr/>
        </p:nvSpPr>
        <p:spPr>
          <a:xfrm>
            <a:off x="6462713" y="5307806"/>
            <a:ext cx="48625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49000"/>
                  </a:schemeClr>
                </a:solidFill>
              </a:rPr>
              <a:t>e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</a:rPr>
              <a:t> = 1,    T</a:t>
            </a:r>
            <a:r>
              <a:rPr lang="en-US" sz="2400" baseline="-25000" dirty="0">
                <a:solidFill>
                  <a:schemeClr val="accent2">
                    <a:lumMod val="49000"/>
                  </a:schemeClr>
                </a:solidFill>
              </a:rPr>
              <a:t>g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</a:rPr>
              <a:t> = 320</a:t>
            </a:r>
            <a:r>
              <a:rPr lang="en-US" sz="2400" baseline="30000" dirty="0">
                <a:solidFill>
                  <a:schemeClr val="accent2">
                    <a:lumMod val="49000"/>
                  </a:schemeClr>
                </a:solidFill>
              </a:rPr>
              <a:t>o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</a:rPr>
              <a:t>K (47</a:t>
            </a:r>
            <a:r>
              <a:rPr lang="en-US" sz="2400" baseline="30000" dirty="0">
                <a:solidFill>
                  <a:schemeClr val="accent2">
                    <a:lumMod val="49000"/>
                  </a:schemeClr>
                </a:solidFill>
              </a:rPr>
              <a:t>o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</a:rPr>
              <a:t>C) at equator</a:t>
            </a:r>
            <a:endParaRPr lang="en-US" sz="24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b="1" i="1" dirty="0">
                <a:ea typeface="+mn-lt"/>
                <a:cs typeface="+mn-lt"/>
              </a:rPr>
              <a:t>e</a:t>
            </a:r>
            <a:r>
              <a:rPr lang="en-US" sz="2400" b="1" dirty="0">
                <a:ea typeface="+mn-lt"/>
                <a:cs typeface="+mn-lt"/>
              </a:rPr>
              <a:t> = 1/2, T</a:t>
            </a:r>
            <a:r>
              <a:rPr lang="en-US" sz="2400" b="1" baseline="-25000" dirty="0">
                <a:ea typeface="+mn-lt"/>
                <a:cs typeface="+mn-lt"/>
              </a:rPr>
              <a:t>g</a:t>
            </a:r>
            <a:r>
              <a:rPr lang="en-US" sz="2400" b="1" dirty="0">
                <a:ea typeface="+mn-lt"/>
                <a:cs typeface="+mn-lt"/>
              </a:rPr>
              <a:t> = 289</a:t>
            </a:r>
            <a:r>
              <a:rPr lang="en-US" sz="2400" b="1" baseline="30000" dirty="0">
                <a:ea typeface="+mn-lt"/>
                <a:cs typeface="+mn-lt"/>
              </a:rPr>
              <a:t>o</a:t>
            </a:r>
            <a:r>
              <a:rPr lang="en-US" sz="2400" b="1" dirty="0">
                <a:ea typeface="+mn-lt"/>
                <a:cs typeface="+mn-lt"/>
              </a:rPr>
              <a:t>K (16</a:t>
            </a:r>
            <a:r>
              <a:rPr lang="en-US" sz="2400" b="1" baseline="30000" dirty="0">
                <a:ea typeface="+mn-lt"/>
                <a:cs typeface="+mn-lt"/>
              </a:rPr>
              <a:t>o</a:t>
            </a:r>
            <a:r>
              <a:rPr lang="en-US" sz="2400" b="1" dirty="0">
                <a:ea typeface="+mn-lt"/>
                <a:cs typeface="+mn-lt"/>
              </a:rPr>
              <a:t>C) at equator</a:t>
            </a:r>
            <a:endParaRPr lang="en-US" sz="2000" b="1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83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FEA0D-7D5E-E32C-544E-C256056E5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2ED8-C30D-5464-1B30-A47C9E85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911" y="2928495"/>
            <a:ext cx="7234178" cy="10010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6000"/>
                  </a:schemeClr>
                </a:solidFill>
              </a:rPr>
              <a:t>The Ocean's Heat Budget &amp; Surface Fluxes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30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04712-D12C-3F1C-6698-8B25FA7B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Role of ocean in Global Heat Budget</a:t>
            </a:r>
            <a:endParaRPr lang="en-US" sz="40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630E-535E-CB5A-393C-365C3D526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4" y="2478024"/>
            <a:ext cx="11320615" cy="3694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ea typeface="Calibri"/>
                <a:cs typeface="Calibri"/>
              </a:rPr>
              <a:t>A most important component </a:t>
            </a:r>
          </a:p>
          <a:p>
            <a:pPr lvl="1"/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Covers 71% of the surface of the earth</a:t>
            </a:r>
            <a:endParaRPr lang="en-US" sz="2200">
              <a:solidFill>
                <a:schemeClr val="accent2">
                  <a:lumMod val="49000"/>
                </a:schemeClr>
              </a:solidFill>
              <a:ea typeface="+mn-lt"/>
              <a:cs typeface="Calibri"/>
            </a:endParaRPr>
          </a:p>
          <a:p>
            <a:pPr lvl="1"/>
            <a:r>
              <a:rPr lang="en-US" sz="2200" dirty="0">
                <a:ea typeface="+mn-lt"/>
                <a:cs typeface="+mn-lt"/>
              </a:rPr>
              <a:t>Ocean has a low albedo (except sea ice)</a:t>
            </a:r>
            <a:endParaRPr lang="en-US" sz="2200">
              <a:ea typeface="+mn-lt"/>
              <a:cs typeface="Calibri" panose="020F0502020204030204"/>
            </a:endParaRPr>
          </a:p>
          <a:p>
            <a:pPr lvl="1"/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Very high heat capacity</a:t>
            </a:r>
          </a:p>
          <a:p>
            <a:pPr>
              <a:buNone/>
            </a:pPr>
            <a:br>
              <a:rPr lang="en-US" sz="2200" dirty="0">
                <a:ea typeface="+mn-lt"/>
                <a:cs typeface="+mn-lt"/>
              </a:rPr>
            </a:br>
            <a:r>
              <a:rPr lang="en-US" sz="2200" dirty="0">
                <a:ea typeface="+mn-lt"/>
                <a:cs typeface="+mn-lt"/>
              </a:rPr>
              <a:t>Ocean contains 1000 times more heat than the atmosphere, and about 100 times than the land.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sz="2200" dirty="0">
                <a:ea typeface="+mn-lt"/>
                <a:cs typeface="+mn-lt"/>
              </a:rPr>
              <a:t>Seasonal processes:</a:t>
            </a:r>
            <a:endParaRPr lang="en-US" sz="2200"/>
          </a:p>
          <a:p>
            <a:pPr lvl="1"/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Water column mixing</a:t>
            </a:r>
            <a:endParaRPr lang="en-US" sz="22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 sz="2200" dirty="0">
                <a:ea typeface="+mn-lt"/>
                <a:cs typeface="+mn-lt"/>
              </a:rPr>
              <a:t>Heat storage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52231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A5D5D-15EC-817F-9F92-E39F0539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Role of ocean in Global Heat Budget</a:t>
            </a:r>
            <a:endParaRPr lang="en-US" sz="4000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692E-A5FF-42B9-8E7E-9873646F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Heat Capacity:</a:t>
            </a:r>
            <a:endParaRPr lang="en-US" sz="2200" b="1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Ocean: 4000 J/kg</a:t>
            </a:r>
          </a:p>
          <a:p>
            <a:r>
              <a:rPr lang="en-US" sz="2200" dirty="0">
                <a:ea typeface="+mn-lt"/>
                <a:cs typeface="+mn-lt"/>
              </a:rPr>
              <a:t>Lithosphere (rock and soil): 800 J/kg</a:t>
            </a:r>
            <a:endParaRPr lang="en-US" sz="2200" dirty="0"/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Atmosphere: 1000 J/kg</a:t>
            </a:r>
            <a:endParaRPr lang="en-US" sz="22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Exchange Volume: exchanging heat seasonally</a:t>
            </a:r>
            <a:endParaRPr lang="en-US" sz="2200" b="1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Ocean: upper 10 – 100 m</a:t>
            </a:r>
            <a:endParaRPr lang="en-US" sz="22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Lithosphere: 1 - 2 m</a:t>
            </a:r>
            <a:endParaRPr lang="en-US" sz="2200" dirty="0"/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Troposphere: 10 km</a:t>
            </a:r>
            <a:endParaRPr lang="en-US" sz="22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30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613A0-6900-2D19-D237-E2569975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" y="1091638"/>
            <a:ext cx="5042258" cy="32348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kern="1200" dirty="0">
                <a:solidFill>
                  <a:schemeClr val="accent1">
                    <a:lumMod val="76000"/>
                  </a:schemeClr>
                </a:solidFill>
                <a:latin typeface="+mj-lt"/>
                <a:ea typeface="+mj-ea"/>
                <a:cs typeface="+mj-cs"/>
              </a:rPr>
              <a:t>Global </a:t>
            </a:r>
            <a:r>
              <a:rPr lang="en-US" sz="4800" b="1" dirty="0">
                <a:solidFill>
                  <a:schemeClr val="accent1">
                    <a:lumMod val="76000"/>
                  </a:schemeClr>
                </a:solidFill>
              </a:rPr>
              <a:t>Heat Budget</a:t>
            </a:r>
            <a:br>
              <a:rPr lang="en-US" sz="4800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</a:br>
            <a:br>
              <a:rPr lang="en-US" sz="4800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</a:br>
            <a:br>
              <a:rPr lang="en-US" sz="4800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</a:br>
            <a:br>
              <a:rPr lang="en-US" sz="4800" b="1" dirty="0">
                <a:ea typeface="Calibri Light"/>
                <a:cs typeface="Calibri Light"/>
              </a:rPr>
            </a:br>
            <a:endParaRPr lang="en-US" sz="4800" b="1" kern="1200">
              <a:solidFill>
                <a:schemeClr val="accent1">
                  <a:lumMod val="76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51457-1832-EE98-F13B-2998ECE05E0E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IPCC,AR5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55BA5-1B52-6927-2F64-CBE277401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283" y="1410748"/>
            <a:ext cx="7776597" cy="51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5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11214-3FA0-25D7-6C89-BA2A4061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Review of term “Flux”</a:t>
            </a:r>
            <a:endParaRPr lang="en-US" sz="4000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F5778-3210-D1E5-6191-A35335E33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 flux is the rate of transport of something across a specified area.</a:t>
            </a:r>
            <a:endParaRPr lang="en-US" sz="22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Flux density is the transport of something across a unit area.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Mechanisms of flux: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Radiative</a:t>
            </a:r>
            <a:r>
              <a:rPr lang="en-US" sz="2200" dirty="0">
                <a:ea typeface="+mn-lt"/>
                <a:cs typeface="+mn-lt"/>
              </a:rPr>
              <a:t>; Heat only.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Advective</a:t>
            </a:r>
            <a:r>
              <a:rPr lang="en-US" sz="2200" dirty="0">
                <a:ea typeface="+mn-lt"/>
                <a:cs typeface="+mn-lt"/>
              </a:rPr>
              <a:t>; physical movement by the fluid.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Diffusive</a:t>
            </a:r>
            <a:r>
              <a:rPr lang="en-US" sz="2200" dirty="0">
                <a:ea typeface="+mn-lt"/>
                <a:cs typeface="+mn-lt"/>
              </a:rPr>
              <a:t>; molecular or eddy diffusion.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738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0CA52-E446-BF9E-A275-AB75705C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Conservation of heat energy in the global ocean</a:t>
            </a:r>
            <a:endParaRPr lang="en-US" sz="40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4A3B-B4C7-CCB9-E964-1FE04EEE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Oceanic heat sources / sinks</a:t>
            </a:r>
            <a:r>
              <a:rPr lang="en-US" sz="2000" dirty="0">
                <a:ea typeface="+mn-lt"/>
                <a:cs typeface="+mn-lt"/>
              </a:rPr>
              <a:t> (from Stewart)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  <a:ea typeface="+mn-lt"/>
                <a:cs typeface="+mn-lt"/>
              </a:rPr>
              <a:t>Solar radiation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Qsw</a:t>
            </a:r>
            <a:r>
              <a:rPr lang="en-US" sz="2000" dirty="0">
                <a:ea typeface="+mn-lt"/>
                <a:cs typeface="+mn-lt"/>
              </a:rPr>
              <a:t> (+)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Long wave radiation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Qlw</a:t>
            </a:r>
            <a:r>
              <a:rPr lang="en-US" sz="2000" dirty="0">
                <a:ea typeface="+mn-lt"/>
                <a:cs typeface="+mn-lt"/>
              </a:rPr>
              <a:t> (-)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  <a:ea typeface="+mn-lt"/>
                <a:cs typeface="+mn-lt"/>
              </a:rPr>
              <a:t>Conductive (sensible)</a:t>
            </a:r>
            <a:r>
              <a:rPr lang="en-US" sz="2000" dirty="0">
                <a:ea typeface="+mn-lt"/>
                <a:cs typeface="+mn-lt"/>
              </a:rPr>
              <a:t> heat Qs (-)</a:t>
            </a:r>
            <a:endParaRPr lang="en-US" sz="2000" dirty="0"/>
          </a:p>
          <a:p>
            <a:pPr lvl="1"/>
            <a:r>
              <a:rPr lang="en-US" sz="2000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Latent heat loss</a:t>
            </a:r>
            <a:r>
              <a:rPr lang="en-US" sz="2000" dirty="0">
                <a:ea typeface="+mn-lt"/>
                <a:cs typeface="+mn-lt"/>
              </a:rPr>
              <a:t> Ql (-)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C00000"/>
                </a:solidFill>
                <a:ea typeface="+mn-lt"/>
                <a:cs typeface="+mn-lt"/>
              </a:rPr>
              <a:t>Advective heat loss/gain</a:t>
            </a:r>
            <a:r>
              <a:rPr lang="en-US" sz="2000" dirty="0">
                <a:ea typeface="+mn-lt"/>
                <a:cs typeface="+mn-lt"/>
              </a:rPr>
              <a:t> Qv (+/-)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b="1" dirty="0">
                <a:ea typeface="+mn-lt"/>
                <a:cs typeface="+mn-lt"/>
              </a:rPr>
              <a:t>Qt = </a:t>
            </a:r>
            <a:r>
              <a:rPr lang="en-US" sz="2400" b="1" err="1">
                <a:ea typeface="+mn-lt"/>
                <a:cs typeface="+mn-lt"/>
              </a:rPr>
              <a:t>Qsw</a:t>
            </a:r>
            <a:r>
              <a:rPr lang="en-US" sz="2400" b="1" dirty="0">
                <a:ea typeface="+mn-lt"/>
                <a:cs typeface="+mn-lt"/>
              </a:rPr>
              <a:t> + </a:t>
            </a:r>
            <a:r>
              <a:rPr lang="en-US" sz="2400" b="1" err="1">
                <a:ea typeface="+mn-lt"/>
                <a:cs typeface="+mn-lt"/>
              </a:rPr>
              <a:t>Qlw</a:t>
            </a:r>
            <a:r>
              <a:rPr lang="en-US" sz="2400" b="1" dirty="0">
                <a:ea typeface="+mn-lt"/>
                <a:cs typeface="+mn-lt"/>
              </a:rPr>
              <a:t> + Qs + Ql + Qv</a:t>
            </a:r>
            <a:endParaRPr lang="en-US" sz="2400" b="1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Over short time scales, global ocean heat budget is roughly in steady state (</a:t>
            </a:r>
            <a:r>
              <a:rPr lang="en-US" sz="2000" dirty="0" err="1">
                <a:ea typeface="+mn-lt"/>
                <a:cs typeface="+mn-lt"/>
              </a:rPr>
              <a:t>dQt</a:t>
            </a:r>
            <a:r>
              <a:rPr lang="en-US" sz="2000" dirty="0">
                <a:ea typeface="+mn-lt"/>
                <a:cs typeface="+mn-lt"/>
              </a:rPr>
              <a:t> / dt = 0)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000" dirty="0" err="1">
                <a:ea typeface="+mn-lt"/>
                <a:cs typeface="+mn-lt"/>
              </a:rPr>
              <a:t>dQt</a:t>
            </a:r>
            <a:r>
              <a:rPr lang="en-US" sz="2000" dirty="0">
                <a:ea typeface="+mn-lt"/>
                <a:cs typeface="+mn-lt"/>
              </a:rPr>
              <a:t>/dt = 0 = </a:t>
            </a:r>
            <a:r>
              <a:rPr lang="en-US" sz="2000" dirty="0" err="1">
                <a:ea typeface="+mn-lt"/>
                <a:cs typeface="+mn-lt"/>
              </a:rPr>
              <a:t>Qsw</a:t>
            </a:r>
            <a:r>
              <a:rPr lang="en-US" sz="2000" dirty="0">
                <a:ea typeface="+mn-lt"/>
                <a:cs typeface="+mn-lt"/>
              </a:rPr>
              <a:t> + </a:t>
            </a:r>
            <a:r>
              <a:rPr lang="en-US" sz="2000" dirty="0" err="1">
                <a:ea typeface="+mn-lt"/>
                <a:cs typeface="+mn-lt"/>
              </a:rPr>
              <a:t>Qlw</a:t>
            </a:r>
            <a:r>
              <a:rPr lang="en-US" sz="2000" dirty="0">
                <a:ea typeface="+mn-lt"/>
                <a:cs typeface="+mn-lt"/>
              </a:rPr>
              <a:t> + Qs + Ql + Qv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6603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989B-4182-B30B-ED84-0B741973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Ocean Heat Fluxes </a:t>
            </a:r>
            <a:r>
              <a:rPr lang="en-US" sz="1800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Approximate Magnitudes (Watts / m2)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2000" dirty="0">
                <a:ea typeface="+mj-lt"/>
                <a:cs typeface="+mj-lt"/>
              </a:rPr>
              <a:t>(mean over 24 hours)</a:t>
            </a:r>
            <a:endParaRPr lang="en-US" sz="2000">
              <a:ea typeface="Calibri Ligh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A1EF-E734-BAF9-F67C-E787454EF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Qsw</a:t>
            </a:r>
            <a:r>
              <a:rPr lang="en-US" sz="2200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 - solar radiation </a:t>
            </a:r>
            <a:r>
              <a:rPr lang="en-US" sz="2200" dirty="0">
                <a:ea typeface="+mn-lt"/>
                <a:cs typeface="+mn-lt"/>
              </a:rPr>
              <a:t> +150 (annual range 80 to 200)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Ql    - evaporation / condensation – latent heat </a:t>
            </a:r>
            <a:r>
              <a:rPr lang="en-US" sz="2200" dirty="0">
                <a:ea typeface="+mn-lt"/>
                <a:cs typeface="+mn-lt"/>
              </a:rPr>
              <a:t>- 90 (annual range -50 to -160)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r>
              <a:rPr lang="en-US" sz="2200" err="1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Qlw</a:t>
            </a:r>
            <a:r>
              <a:rPr lang="en-US" sz="2200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 – long wave radiation</a:t>
            </a:r>
            <a:r>
              <a:rPr lang="en-US" sz="2200" dirty="0">
                <a:ea typeface="+mn-lt"/>
                <a:cs typeface="+mn-lt"/>
              </a:rPr>
              <a:t> - 50 (small annual range)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Qs – conduction -10</a:t>
            </a:r>
            <a:r>
              <a:rPr lang="en-US" sz="2200" dirty="0">
                <a:ea typeface="+mn-lt"/>
                <a:cs typeface="+mn-lt"/>
              </a:rPr>
              <a:t> (annual range +5 to -40)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Qv – advective heat</a:t>
            </a:r>
            <a:endParaRPr lang="en-US" sz="2200" dirty="0">
              <a:solidFill>
                <a:schemeClr val="accent6">
                  <a:lumMod val="76000"/>
                </a:schemeClr>
              </a:solidFill>
            </a:endParaRPr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NOTE: What should Qv be when averaged over entire ocean?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0818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39F5-E350-D496-15BF-07EF0CD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latin typeface="Calibri Light"/>
                <a:ea typeface="Calibri Light"/>
                <a:cs typeface="Calibri Light"/>
              </a:rPr>
              <a:t>Why is the Ocean in motion ? 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423A60-CCC0-19C8-62AC-CEB53D66CFB7}"/>
              </a:ext>
            </a:extLst>
          </p:cNvPr>
          <p:cNvSpPr txBox="1">
            <a:spLocks/>
          </p:cNvSpPr>
          <p:nvPr/>
        </p:nvSpPr>
        <p:spPr>
          <a:xfrm>
            <a:off x="1233984" y="1797336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ea typeface="+mn-lt"/>
                <a:cs typeface="+mn-lt"/>
              </a:rPr>
              <a:t>There are three sources of energy for motion in the ocean: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b="1" dirty="0">
                <a:ea typeface="+mn-lt"/>
                <a:cs typeface="+mn-lt"/>
              </a:rPr>
              <a:t>Radioactive decay.</a:t>
            </a:r>
          </a:p>
          <a:p>
            <a:pPr marL="1085850" lvl="1" indent="-342900">
              <a:buFont typeface="Wingdings"/>
              <a:buChar char="§"/>
            </a:pPr>
            <a:r>
              <a:rPr lang="en-US" sz="2000" dirty="0">
                <a:ea typeface="+mn-lt"/>
                <a:cs typeface="+mn-lt"/>
              </a:rPr>
              <a:t>Tectonics hence earthquakes/tsunamis.</a:t>
            </a:r>
            <a:endParaRPr lang="en-US"/>
          </a:p>
          <a:p>
            <a:pPr marL="1085850" lvl="1" indent="-342900">
              <a:buFont typeface="Wingdings"/>
              <a:buChar char="§"/>
            </a:pPr>
            <a:r>
              <a:rPr lang="en-US" sz="2000" dirty="0">
                <a:ea typeface="+mn-lt"/>
                <a:cs typeface="+mn-lt"/>
              </a:rPr>
              <a:t>Geothermal heating: minor effect.</a:t>
            </a:r>
            <a:endParaRPr lang="en-US" sz="2000">
              <a:ea typeface="+mn-lt"/>
              <a:cs typeface="+mn-lt"/>
            </a:endParaRPr>
          </a:p>
          <a:p>
            <a:pPr marL="628650" indent="-514350">
              <a:buAutoNum type="arabicPeriod"/>
            </a:pPr>
            <a:r>
              <a:rPr lang="en-US" sz="2000" b="1" dirty="0">
                <a:ea typeface="+mn-lt"/>
                <a:cs typeface="+mn-lt"/>
              </a:rPr>
              <a:t>Gravity and kinetic energy of the Earth-moon-sun system.</a:t>
            </a:r>
            <a:endParaRPr lang="en-US"/>
          </a:p>
          <a:p>
            <a:pPr marL="1085850" lvl="1" indent="-342900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Tides.</a:t>
            </a:r>
            <a:endParaRPr lang="en-US"/>
          </a:p>
          <a:p>
            <a:pPr marL="628650" indent="-514350">
              <a:buAutoNum type="arabicPeriod"/>
            </a:pPr>
            <a:r>
              <a:rPr lang="en-US" sz="2000" b="1" dirty="0">
                <a:solidFill>
                  <a:srgbClr val="C00000"/>
                </a:solidFill>
                <a:ea typeface="+mn-lt"/>
                <a:cs typeface="+mn-lt"/>
              </a:rPr>
              <a:t>Solar Radiation.</a:t>
            </a:r>
            <a:endParaRPr lang="en-US"/>
          </a:p>
          <a:p>
            <a:pPr marL="1085850" lvl="1" indent="-342900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Direct: Ocean temperature (&amp; density).</a:t>
            </a:r>
            <a:endParaRPr lang="en-US"/>
          </a:p>
          <a:p>
            <a:pPr marL="1085850" lvl="1" indent="-342900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Indirect: Winds, freshwater flux.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AB94-E16D-2E97-1E64-ED713D88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293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latin typeface="Calibri Light"/>
                <a:ea typeface="Calibri Light"/>
                <a:cs typeface="Calibri Light"/>
              </a:rPr>
              <a:t>Short Wave Radiation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 (Q </a:t>
            </a:r>
            <a:r>
              <a:rPr lang="en-US" sz="2800" b="1" baseline="-25000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SW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)</a:t>
            </a:r>
            <a:endParaRPr lang="en-US" b="1" baseline="-25000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00B0-2D17-18B4-46ED-56745B9A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Incoming shortwave radiation always add heat.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Influencing Factors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Day length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Solar elevation (angle)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Scattering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Atmospheric absorption</a:t>
            </a:r>
            <a:endParaRPr lang="en-US" dirty="0"/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Simple parameterization: </a:t>
            </a:r>
          </a:p>
          <a:p>
            <a:r>
              <a:rPr lang="en-US" b="1" dirty="0">
                <a:ea typeface="+mn-lt"/>
                <a:cs typeface="+mn-lt"/>
              </a:rPr>
              <a:t>Q</a:t>
            </a:r>
            <a:r>
              <a:rPr lang="en-US" b="1" baseline="-25000" dirty="0">
                <a:ea typeface="+mn-lt"/>
                <a:cs typeface="+mn-lt"/>
              </a:rPr>
              <a:t>I</a:t>
            </a:r>
            <a:r>
              <a:rPr lang="en-US" b="1" dirty="0">
                <a:ea typeface="+mn-lt"/>
                <a:cs typeface="+mn-lt"/>
              </a:rPr>
              <a:t> = Q</a:t>
            </a:r>
            <a:r>
              <a:rPr lang="en-US" b="1" baseline="-25000" dirty="0">
                <a:ea typeface="+mn-lt"/>
                <a:cs typeface="+mn-lt"/>
              </a:rPr>
              <a:t>I0</a:t>
            </a:r>
            <a:r>
              <a:rPr lang="en-US" b="1" dirty="0">
                <a:ea typeface="+mn-lt"/>
                <a:cs typeface="+mn-lt"/>
              </a:rPr>
              <a:t> (1 − α</a:t>
            </a:r>
            <a:r>
              <a:rPr lang="en-US" b="1" baseline="-25000" dirty="0">
                <a:ea typeface="+mn-lt"/>
                <a:cs typeface="+mn-lt"/>
              </a:rPr>
              <a:t>s </a:t>
            </a:r>
            <a:r>
              <a:rPr lang="en-US" b="1" dirty="0">
                <a:ea typeface="+mn-lt"/>
                <a:cs typeface="+mn-lt"/>
              </a:rPr>
              <a:t>)(1 − 0.7n</a:t>
            </a:r>
            <a:r>
              <a:rPr lang="en-US" b="1" baseline="-25000" dirty="0">
                <a:ea typeface="+mn-lt"/>
                <a:cs typeface="+mn-lt"/>
              </a:rPr>
              <a:t>c</a:t>
            </a:r>
            <a:r>
              <a:rPr lang="en-US" b="1" dirty="0">
                <a:ea typeface="+mn-lt"/>
                <a:cs typeface="+mn-lt"/>
              </a:rPr>
              <a:t> )</a:t>
            </a:r>
            <a:endParaRPr lang="en-US" b="1">
              <a:ea typeface="Calibri"/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Q</a:t>
            </a:r>
            <a:r>
              <a:rPr lang="en-US" sz="1800" baseline="-25000" dirty="0">
                <a:ea typeface="+mn-lt"/>
                <a:cs typeface="+mn-lt"/>
              </a:rPr>
              <a:t>I0</a:t>
            </a:r>
            <a:r>
              <a:rPr lang="en-US" dirty="0">
                <a:ea typeface="+mn-lt"/>
                <a:cs typeface="+mn-lt"/>
              </a:rPr>
              <a:t> is incoming radiation under cloudless conditions, a function of sun’s position.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n</a:t>
            </a:r>
            <a:r>
              <a:rPr lang="en-US" baseline="-25000" dirty="0" err="1">
                <a:ea typeface="+mn-lt"/>
                <a:cs typeface="+mn-lt"/>
              </a:rPr>
              <a:t>c</a:t>
            </a:r>
            <a:r>
              <a:rPr lang="en-US" dirty="0">
                <a:ea typeface="+mn-lt"/>
                <a:cs typeface="+mn-lt"/>
              </a:rPr>
              <a:t> fraction of sky covered by cloud (daytime only).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α</a:t>
            </a:r>
            <a:r>
              <a:rPr lang="en-US" baseline="-25000" dirty="0">
                <a:ea typeface="+mn-lt"/>
                <a:cs typeface="+mn-lt"/>
              </a:rPr>
              <a:t>s</a:t>
            </a:r>
            <a:r>
              <a:rPr lang="en-US" dirty="0">
                <a:ea typeface="+mn-lt"/>
                <a:cs typeface="+mn-lt"/>
              </a:rPr>
              <a:t> is surface albedo. Depends on angle of incidence, amount of skylight (vs direct light), and ocean surface texture.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Pyranometer : Design, Types, Advantages, Disadvantages ...">
            <a:extLst>
              <a:ext uri="{FF2B5EF4-FFF2-40B4-BE49-F238E27FC236}">
                <a16:creationId xmlns:a16="http://schemas.microsoft.com/office/drawing/2014/main" id="{CD13ABC1-D176-1766-212C-3E08ABF0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12" y="1295153"/>
            <a:ext cx="3950524" cy="2466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51614-E348-4477-1DA9-A172D21674E9}"/>
              </a:ext>
            </a:extLst>
          </p:cNvPr>
          <p:cNvSpPr txBox="1"/>
          <p:nvPr/>
        </p:nvSpPr>
        <p:spPr>
          <a:xfrm>
            <a:off x="10410701" y="3394363"/>
            <a:ext cx="2582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Pyranometer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9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0E5AF-C0FE-27AE-27AB-4E0A40E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Geographic Distribution of Solar Radiation at Surface (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Qsw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0CFEAF24-B48B-3F78-B89F-9499B5ADB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60" y="1675227"/>
            <a:ext cx="79174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2B70-7E42-C57E-2FF3-0459471D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Long Wave Radiation (Q</a:t>
            </a:r>
            <a:r>
              <a:rPr lang="en-US" b="1" baseline="-25000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LW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)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FB9B-4C41-A7E3-6F9C-D01AFF03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Primarily determined by SST</a:t>
            </a:r>
            <a:endParaRPr lang="en-US" sz="24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 sz="2400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Atmosphere also a source of long radiation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Long wave radiative flux depends on: temperature of ocean, atmosphere temperature and air water vapor content</a:t>
            </a:r>
            <a:endParaRPr lang="en-US" sz="24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Long wave flux strongly influenced by:</a:t>
            </a:r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– Cloud cover amount and height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– Atmospheric water vapor content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00F1-E53B-2946-3376-E2325577A80D}"/>
              </a:ext>
            </a:extLst>
          </p:cNvPr>
          <p:cNvSpPr txBox="1"/>
          <p:nvPr/>
        </p:nvSpPr>
        <p:spPr>
          <a:xfrm>
            <a:off x="775365" y="5941142"/>
            <a:ext cx="71723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Q</a:t>
            </a:r>
            <a:r>
              <a:rPr lang="en-US" sz="2800" b="1" baseline="-25000" dirty="0"/>
              <a:t>LW</a:t>
            </a:r>
            <a:r>
              <a:rPr lang="en-US" sz="2800" b="1" dirty="0"/>
              <a:t> = 0.985σT</a:t>
            </a:r>
            <a:r>
              <a:rPr lang="en-US" sz="2800" b="1" baseline="30000" dirty="0"/>
              <a:t>4</a:t>
            </a:r>
            <a:r>
              <a:rPr lang="en-US" sz="2800" b="1" dirty="0"/>
              <a:t> (0.39 − 0.05 (</a:t>
            </a:r>
            <a:r>
              <a:rPr lang="en-US" sz="2800" b="1" dirty="0" err="1"/>
              <a:t>e</a:t>
            </a:r>
            <a:r>
              <a:rPr lang="en-US" sz="2800" b="1" baseline="-25000" dirty="0" err="1"/>
              <a:t>a</a:t>
            </a:r>
            <a:r>
              <a:rPr lang="en-US" sz="2800" b="1" dirty="0"/>
              <a:t>)</a:t>
            </a:r>
            <a:r>
              <a:rPr lang="en-US" sz="2800" b="1" baseline="30000" dirty="0"/>
              <a:t>1/2</a:t>
            </a:r>
            <a:r>
              <a:rPr lang="en-US" sz="2800" b="1" dirty="0"/>
              <a:t> )(1 − 0.6n</a:t>
            </a:r>
            <a:r>
              <a:rPr lang="en-US" sz="2800" b="1" baseline="30000" dirty="0"/>
              <a:t>2</a:t>
            </a:r>
            <a:r>
              <a:rPr lang="en-US" sz="2800" b="1" baseline="-25000" dirty="0"/>
              <a:t>c</a:t>
            </a:r>
            <a:r>
              <a:rPr lang="en-US" sz="2800" b="1" dirty="0"/>
              <a:t> )</a:t>
            </a:r>
            <a:endParaRPr lang="en-US" sz="2800" b="1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5EB85-62A8-F55B-AA1D-1FE3B583FEC1}"/>
              </a:ext>
            </a:extLst>
          </p:cNvPr>
          <p:cNvSpPr txBox="1"/>
          <p:nvPr/>
        </p:nvSpPr>
        <p:spPr>
          <a:xfrm>
            <a:off x="6583941" y="3842255"/>
            <a:ext cx="57197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/>
              <a:t>e</a:t>
            </a:r>
            <a:r>
              <a:rPr lang="en-US" baseline="-25000" err="1"/>
              <a:t>a</a:t>
            </a:r>
            <a:r>
              <a:rPr lang="en-US" sz="2000" dirty="0"/>
              <a:t> is vapor pressure of water in atmosphere at standard height. This increases rapidly with temperature (for any given relative humidity), so the net effect of increased SST is normally a decrease in loss of heat by LWR.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3" descr="IR02 pyrgeometer | Hukseflux">
            <a:extLst>
              <a:ext uri="{FF2B5EF4-FFF2-40B4-BE49-F238E27FC236}">
                <a16:creationId xmlns:a16="http://schemas.microsoft.com/office/drawing/2014/main" id="{B8E21938-C99F-8CA2-0376-B69AAC3F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42" y="216725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88CC1A-5853-E642-78BC-0CC66581B6E6}"/>
              </a:ext>
            </a:extLst>
          </p:cNvPr>
          <p:cNvSpPr txBox="1"/>
          <p:nvPr/>
        </p:nvSpPr>
        <p:spPr>
          <a:xfrm>
            <a:off x="10816441" y="2592779"/>
            <a:ext cx="2721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pyrgeometer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4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7CE3E-6E40-9F60-2D58-5C473713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Geographic Distribution of Long Wave Radiation (Q</a:t>
            </a:r>
            <a:r>
              <a:rPr lang="en-US" sz="3200" b="1" kern="1200" baseline="-2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LW</a:t>
            </a: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F204B998-6CD1-6617-045E-C7014B95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348" y="1675227"/>
            <a:ext cx="79533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60FA-E334-2B1E-B0A5-C2DAE424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Turbulent heat fluxes </a:t>
            </a:r>
            <a:r>
              <a:rPr lang="en-US" sz="3600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(Sensible and latent)</a:t>
            </a:r>
            <a:endParaRPr lang="en-US" sz="360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7FBE-6E08-5F4F-D585-3B327340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4717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Occur over turbulent boundary layers</a:t>
            </a:r>
            <a:endParaRPr lang="en-US" sz="24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 sz="2400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Possible but difficult to measure directly</a:t>
            </a:r>
            <a:endParaRPr lang="en-US" sz="2400">
              <a:ea typeface="Calibri"/>
              <a:cs typeface="Calibri"/>
            </a:endParaRPr>
          </a:p>
          <a:p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Parameterized based on readily measurable quantities, e.g., wind speed at standard height</a:t>
            </a:r>
            <a:endParaRPr lang="en-US" sz="24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Assume …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Wind speed → strength of turbulence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ΔT, </a:t>
            </a:r>
            <a:r>
              <a:rPr lang="en-US" sz="2000" err="1">
                <a:ea typeface="+mn-lt"/>
                <a:cs typeface="+mn-lt"/>
              </a:rPr>
              <a:t>Δq</a:t>
            </a:r>
            <a:r>
              <a:rPr lang="en-US" sz="2000" dirty="0">
                <a:ea typeface="+mn-lt"/>
                <a:cs typeface="+mn-lt"/>
              </a:rPr>
              <a:t> over lowest 10 m of atmosphere is representative of boundary layer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Details of the turbulent structure do not matter; only need the average gradient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icture 3" descr="Eddy covariance - Wikipedia">
            <a:extLst>
              <a:ext uri="{FF2B5EF4-FFF2-40B4-BE49-F238E27FC236}">
                <a16:creationId xmlns:a16="http://schemas.microsoft.com/office/drawing/2014/main" id="{C3A78310-9ED8-6BB4-15C1-959732D8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185" y="1316182"/>
            <a:ext cx="2194462" cy="2929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7140D-9819-1661-B6DA-0460A5E3A1F9}"/>
              </a:ext>
            </a:extLst>
          </p:cNvPr>
          <p:cNvSpPr txBox="1"/>
          <p:nvPr/>
        </p:nvSpPr>
        <p:spPr>
          <a:xfrm>
            <a:off x="9529948" y="4156363"/>
            <a:ext cx="21672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Eddy covariance flux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58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F78C-AB94-9352-1399-C5CF6E45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Surface latent heat flux </a:t>
            </a:r>
            <a:b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Exchange due to evaporation</a:t>
            </a:r>
            <a:endParaRPr lang="en-US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1BD56-1B8C-562C-32D6-FA7970D5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Mean volume ocean evaporation: 1.0 – 1.2 m yr –1</a:t>
            </a:r>
          </a:p>
          <a:p>
            <a:endParaRPr lang="en-US" sz="2400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Rate of evaporative heat loss based on water vapor gradient and turbulence in overlying air. </a:t>
            </a:r>
          </a:p>
          <a:p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E, is the mass flux of fresh water from the ocean to atmosphere </a:t>
            </a: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E = </a:t>
            </a:r>
            <a:r>
              <a:rPr lang="en-US" sz="2400" b="1" err="1">
                <a:ea typeface="+mn-lt"/>
                <a:cs typeface="+mn-lt"/>
              </a:rPr>
              <a:t>ρ</a:t>
            </a:r>
            <a:r>
              <a:rPr lang="en-US" sz="2400" b="1" baseline="-25000" err="1">
                <a:ea typeface="+mn-lt"/>
                <a:cs typeface="+mn-lt"/>
              </a:rPr>
              <a:t>a</a:t>
            </a:r>
            <a:r>
              <a:rPr lang="en-US" sz="2400" b="1" dirty="0">
                <a:ea typeface="+mn-lt"/>
                <a:cs typeface="+mn-lt"/>
              </a:rPr>
              <a:t> C</a:t>
            </a:r>
            <a:r>
              <a:rPr lang="en-US" sz="2400" b="1" baseline="-25000" dirty="0">
                <a:ea typeface="+mn-lt"/>
                <a:cs typeface="+mn-lt"/>
              </a:rPr>
              <a:t>E</a:t>
            </a:r>
            <a:r>
              <a:rPr lang="en-US" sz="2400" b="1" dirty="0">
                <a:ea typeface="+mn-lt"/>
                <a:cs typeface="+mn-lt"/>
              </a:rPr>
              <a:t> |U</a:t>
            </a:r>
            <a:r>
              <a:rPr lang="en-US" sz="2400" b="1" baseline="-25000" dirty="0">
                <a:ea typeface="+mn-lt"/>
                <a:cs typeface="+mn-lt"/>
              </a:rPr>
              <a:t>10 </a:t>
            </a:r>
            <a:r>
              <a:rPr lang="en-US" sz="2400" b="1" dirty="0">
                <a:ea typeface="+mn-lt"/>
                <a:cs typeface="+mn-lt"/>
              </a:rPr>
              <a:t>|(</a:t>
            </a:r>
            <a:r>
              <a:rPr lang="en-US" sz="2400" b="1" err="1">
                <a:ea typeface="+mn-lt"/>
                <a:cs typeface="+mn-lt"/>
              </a:rPr>
              <a:t>q</a:t>
            </a:r>
            <a:r>
              <a:rPr lang="en-US" sz="2400" b="1" baseline="-25000" err="1">
                <a:ea typeface="+mn-lt"/>
                <a:cs typeface="+mn-lt"/>
              </a:rPr>
              <a:t>s</a:t>
            </a:r>
            <a:r>
              <a:rPr lang="en-US" sz="2400" b="1" dirty="0">
                <a:ea typeface="+mn-lt"/>
                <a:cs typeface="+mn-lt"/>
              </a:rPr>
              <a:t> − </a:t>
            </a:r>
            <a:r>
              <a:rPr lang="en-US" sz="2400" b="1" err="1">
                <a:ea typeface="+mn-lt"/>
                <a:cs typeface="+mn-lt"/>
              </a:rPr>
              <a:t>q</a:t>
            </a:r>
            <a:r>
              <a:rPr lang="en-US" sz="2400" b="1" baseline="-25000" err="1">
                <a:ea typeface="+mn-lt"/>
                <a:cs typeface="+mn-lt"/>
              </a:rPr>
              <a:t>a</a:t>
            </a:r>
            <a:r>
              <a:rPr lang="en-US" sz="2400" b="1" dirty="0">
                <a:ea typeface="+mn-lt"/>
                <a:cs typeface="+mn-lt"/>
              </a:rPr>
              <a:t> ) </a:t>
            </a:r>
            <a:r>
              <a:rPr lang="en-US" sz="2400" dirty="0">
                <a:ea typeface="+mn-lt"/>
                <a:cs typeface="+mn-lt"/>
              </a:rPr>
              <a:t> [kg m−2 s−1 ] </a:t>
            </a:r>
          </a:p>
          <a:p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ρ</a:t>
            </a:r>
            <a:r>
              <a:rPr lang="en-US" sz="2000" baseline="-25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is density of air at sea level (~1.178 kg m</a:t>
            </a:r>
            <a:r>
              <a:rPr lang="en-US" sz="2000" baseline="30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-3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). C</a:t>
            </a:r>
            <a:r>
              <a:rPr lang="en-US" sz="2000" baseline="-25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E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is about 1.3X10</a:t>
            </a:r>
            <a:r>
              <a:rPr lang="en-US" sz="2000" baseline="30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-3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. U</a:t>
            </a:r>
            <a:r>
              <a:rPr lang="en-US" sz="2000" baseline="-25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10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is wind speed at 10 m. </a:t>
            </a:r>
            <a:r>
              <a:rPr lang="en-US" sz="2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q</a:t>
            </a:r>
            <a:r>
              <a:rPr lang="en-US" sz="2000" baseline="-25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is the specific humidity (mass fraction of water vapor in air) at 10 m. </a:t>
            </a:r>
            <a:r>
              <a:rPr lang="en-US" sz="2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q</a:t>
            </a:r>
            <a:r>
              <a:rPr lang="en-US" sz="2000" baseline="-25000" err="1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s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 is the saturation humidity at the sea surface temperature</a:t>
            </a:r>
            <a:endParaRPr lang="en-US" sz="20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575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92FC-6FEA-61B7-A8E3-7CCD014D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Latent heat flux </a:t>
            </a:r>
            <a:r>
              <a:rPr lang="en-US" sz="360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(heat loss by evaporation)</a:t>
            </a:r>
            <a:endParaRPr lang="en-US" sz="360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F299-4808-164B-6DF1-CA1F3FD3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QL = ρa Lv E</a:t>
            </a:r>
          </a:p>
          <a:p>
            <a:r>
              <a:rPr lang="en-US">
                <a:ea typeface="+mn-lt"/>
                <a:cs typeface="+mn-lt"/>
              </a:rPr>
              <a:t>Lv is the latent heat of evaporation (2.5X106 J kg-1).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ice formation&#10;&#10;AI-generated content may be incorrect.">
            <a:extLst>
              <a:ext uri="{FF2B5EF4-FFF2-40B4-BE49-F238E27FC236}">
                <a16:creationId xmlns:a16="http://schemas.microsoft.com/office/drawing/2014/main" id="{B852FCFF-3A68-7F8F-1797-F4EEDFCF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6" y="3433762"/>
            <a:ext cx="4229101" cy="2085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42ECC-2802-2E17-79CA-6CC637E8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843212"/>
            <a:ext cx="6993732" cy="37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72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21DA-53E9-BD9D-230B-1A62F456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Surface sensible heat flux : </a:t>
            </a:r>
            <a:endParaRPr lang="en-US" b="1" dirty="0">
              <a:solidFill>
                <a:schemeClr val="accent1">
                  <a:lumMod val="76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Exchange due to conduction</a:t>
            </a:r>
            <a:endParaRPr lang="en-US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CFE9-F318-B001-31E6-8A0E50AC2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Qs = </a:t>
            </a:r>
            <a:r>
              <a:rPr lang="en-US" b="1" err="1">
                <a:ea typeface="+mn-lt"/>
                <a:cs typeface="+mn-lt"/>
              </a:rPr>
              <a:t>ρ</a:t>
            </a:r>
            <a:r>
              <a:rPr lang="en-US" b="1" baseline="-25000" err="1">
                <a:ea typeface="+mn-lt"/>
                <a:cs typeface="+mn-lt"/>
              </a:rPr>
              <a:t>a</a:t>
            </a:r>
            <a:r>
              <a:rPr lang="en-US" b="1" dirty="0">
                <a:ea typeface="+mn-lt"/>
                <a:cs typeface="+mn-lt"/>
              </a:rPr>
              <a:t> c</a:t>
            </a:r>
            <a:r>
              <a:rPr lang="en-US" b="1" baseline="-25000" dirty="0">
                <a:ea typeface="+mn-lt"/>
                <a:cs typeface="+mn-lt"/>
              </a:rPr>
              <a:t>p</a:t>
            </a:r>
            <a:r>
              <a:rPr lang="en-US" b="1" dirty="0">
                <a:ea typeface="+mn-lt"/>
                <a:cs typeface="+mn-lt"/>
              </a:rPr>
              <a:t> C</a:t>
            </a:r>
            <a:r>
              <a:rPr lang="en-US" b="1" baseline="-25000" dirty="0">
                <a:ea typeface="+mn-lt"/>
                <a:cs typeface="+mn-lt"/>
              </a:rPr>
              <a:t>h</a:t>
            </a:r>
            <a:r>
              <a:rPr lang="en-US" b="1" dirty="0">
                <a:ea typeface="+mn-lt"/>
                <a:cs typeface="+mn-lt"/>
              </a:rPr>
              <a:t> |U</a:t>
            </a:r>
            <a:r>
              <a:rPr lang="en-US" b="1" baseline="-25000" dirty="0">
                <a:ea typeface="+mn-lt"/>
                <a:cs typeface="+mn-lt"/>
              </a:rPr>
              <a:t>10</a:t>
            </a:r>
            <a:r>
              <a:rPr lang="en-US" b="1" dirty="0">
                <a:ea typeface="+mn-lt"/>
                <a:cs typeface="+mn-lt"/>
              </a:rPr>
              <a:t> |(T</a:t>
            </a:r>
            <a:r>
              <a:rPr lang="en-US" b="1" baseline="-25000" dirty="0">
                <a:ea typeface="+mn-lt"/>
                <a:cs typeface="+mn-lt"/>
              </a:rPr>
              <a:t>s</a:t>
            </a:r>
            <a:r>
              <a:rPr lang="en-US" b="1" dirty="0">
                <a:ea typeface="+mn-lt"/>
                <a:cs typeface="+mn-lt"/>
              </a:rPr>
              <a:t> − T</a:t>
            </a:r>
            <a:r>
              <a:rPr lang="en-US" b="1" baseline="-25000" dirty="0">
                <a:ea typeface="+mn-lt"/>
                <a:cs typeface="+mn-lt"/>
              </a:rPr>
              <a:t>a</a:t>
            </a:r>
            <a:r>
              <a:rPr lang="en-US" b="1" dirty="0">
                <a:ea typeface="+mn-lt"/>
                <a:cs typeface="+mn-lt"/>
              </a:rPr>
              <a:t> )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err="1">
                <a:ea typeface="+mn-lt"/>
                <a:cs typeface="+mn-lt"/>
              </a:rPr>
              <a:t>ρ</a:t>
            </a:r>
            <a:r>
              <a:rPr lang="en-US" sz="2400" baseline="-25000" err="1">
                <a:ea typeface="+mn-lt"/>
                <a:cs typeface="+mn-lt"/>
              </a:rPr>
              <a:t>a</a:t>
            </a:r>
            <a:r>
              <a:rPr lang="en-US" sz="2400" dirty="0">
                <a:ea typeface="+mn-lt"/>
                <a:cs typeface="+mn-lt"/>
              </a:rPr>
              <a:t> is density of air at sea level (~1.178 kg m-3).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c</a:t>
            </a:r>
            <a:r>
              <a:rPr lang="en-US" sz="2400" baseline="-25000" dirty="0">
                <a:ea typeface="+mn-lt"/>
                <a:cs typeface="+mn-lt"/>
              </a:rPr>
              <a:t>p</a:t>
            </a:r>
            <a:r>
              <a:rPr lang="en-US" sz="2400" dirty="0">
                <a:ea typeface="+mn-lt"/>
                <a:cs typeface="+mn-lt"/>
              </a:rPr>
              <a:t> is specific heat of air at constant pressure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(~1000 J kg-1 K-1)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C</a:t>
            </a:r>
            <a:r>
              <a:rPr lang="en-US" sz="2400" baseline="-25000" dirty="0">
                <a:ea typeface="+mn-lt"/>
                <a:cs typeface="+mn-lt"/>
              </a:rPr>
              <a:t>h</a:t>
            </a:r>
            <a:r>
              <a:rPr lang="en-US" sz="2400" dirty="0">
                <a:ea typeface="+mn-lt"/>
                <a:cs typeface="+mn-lt"/>
              </a:rPr>
              <a:t> is a heat transfer coefficient (~1X10-3)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U</a:t>
            </a:r>
            <a:r>
              <a:rPr lang="en-US" sz="2400" baseline="-25000" dirty="0">
                <a:ea typeface="+mn-lt"/>
                <a:cs typeface="+mn-lt"/>
              </a:rPr>
              <a:t>10</a:t>
            </a:r>
            <a:r>
              <a:rPr lang="en-US" sz="2400" dirty="0">
                <a:ea typeface="+mn-lt"/>
                <a:cs typeface="+mn-lt"/>
              </a:rPr>
              <a:t> is wind speed at 10 m.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</a:t>
            </a:r>
            <a:r>
              <a:rPr lang="en-US" sz="2400" baseline="-25000" dirty="0">
                <a:ea typeface="+mn-lt"/>
                <a:cs typeface="+mn-lt"/>
              </a:rPr>
              <a:t>s</a:t>
            </a:r>
            <a:r>
              <a:rPr lang="en-US" sz="2400" dirty="0">
                <a:ea typeface="+mn-lt"/>
                <a:cs typeface="+mn-lt"/>
              </a:rPr>
              <a:t> is temperature at sea surface.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</a:t>
            </a:r>
            <a:r>
              <a:rPr lang="en-US" sz="2400" baseline="-25000" dirty="0">
                <a:ea typeface="+mn-lt"/>
                <a:cs typeface="+mn-lt"/>
              </a:rPr>
              <a:t>a</a:t>
            </a:r>
            <a:r>
              <a:rPr lang="en-US" sz="2400" dirty="0">
                <a:ea typeface="+mn-lt"/>
                <a:cs typeface="+mn-lt"/>
              </a:rPr>
              <a:t> is air temperature at a height of 10 m.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96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C8FA-57B2-2010-15F9-172C747F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Surface sensible heat flux : </a:t>
            </a:r>
            <a:endParaRPr lang="en-US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Exchange due to conduction</a:t>
            </a:r>
            <a:endParaRPr lang="en-US" dirty="0">
              <a:ea typeface="Calibri Light"/>
              <a:cs typeface="Calibri Ligh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A172-C0AA-7D2F-5518-B739656C9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Over much of the ocean the sea is slightly warmer than the air.</a:t>
            </a:r>
            <a:endParaRPr lang="en-US" sz="240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High winds and large temperature difference cause high fluxes.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06CA5E42-54CF-FCD6-E119-E29AACB6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7" y="3140868"/>
            <a:ext cx="7112794" cy="3719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3DB4E-11A6-EEA9-2D2B-E2A057BF0BBE}"/>
              </a:ext>
            </a:extLst>
          </p:cNvPr>
          <p:cNvSpPr txBox="1"/>
          <p:nvPr/>
        </p:nvSpPr>
        <p:spPr>
          <a:xfrm>
            <a:off x="842963" y="2923154"/>
            <a:ext cx="4233490" cy="19432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2400"/>
              </a:lnSpc>
              <a:buFont typeface=""/>
              <a:buChar char="•"/>
            </a:pPr>
            <a:r>
              <a:rPr lang="en-US" sz="24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Temperature difference of 1 K and U</a:t>
            </a:r>
            <a:r>
              <a:rPr lang="en-US" sz="2400" baseline="-250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10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 of 10 m s</a:t>
            </a:r>
            <a:r>
              <a:rPr lang="en-US" sz="2400" baseline="300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-1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 causes the ocean to lose ~12 W m</a:t>
            </a:r>
            <a:r>
              <a:rPr lang="en-US" sz="2400" baseline="300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-2</a:t>
            </a:r>
            <a:r>
              <a:rPr lang="en-US" sz="2400" dirty="0">
                <a:solidFill>
                  <a:schemeClr val="accent2">
                    <a:lumMod val="49000"/>
                  </a:schemeClr>
                </a:solidFill>
                <a:cs typeface="Arial"/>
              </a:rPr>
              <a:t>.​</a:t>
            </a:r>
            <a:endParaRPr lang="en-US" sz="2400">
              <a:solidFill>
                <a:schemeClr val="accent2">
                  <a:lumMod val="49000"/>
                </a:schemeClr>
              </a:solidFill>
              <a:ea typeface="Calibri"/>
              <a:cs typeface="Arial"/>
            </a:endParaRPr>
          </a:p>
          <a:p>
            <a:pPr marL="228600" indent="-228600">
              <a:lnSpc>
                <a:spcPts val="2400"/>
              </a:lnSpc>
              <a:buFont typeface=""/>
              <a:buChar char="•"/>
            </a:pPr>
            <a:endParaRPr lang="en-US" sz="2400" dirty="0">
              <a:ea typeface="Calibri"/>
              <a:cs typeface="Arial"/>
            </a:endParaRPr>
          </a:p>
          <a:p>
            <a:pPr marL="228600" indent="-228600">
              <a:lnSpc>
                <a:spcPts val="2400"/>
              </a:lnSpc>
              <a:buFont typeface=""/>
              <a:buChar char="•"/>
            </a:pPr>
            <a:r>
              <a:rPr lang="en-US" sz="2400" dirty="0">
                <a:cs typeface="Arial"/>
              </a:rPr>
              <a:t>Largest near western boundary in mid-latitudes.​</a:t>
            </a:r>
            <a:endParaRPr lang="en-US" sz="2400">
              <a:ea typeface="Calibri" panose="020F050202020403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379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55AD4-8683-A60A-19A2-2AA515D5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Geographic Distribution of Net Heat Flux</a:t>
            </a: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55912B1A-5EF1-F81F-69CF-FE3DD7D3A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1" y="1675227"/>
            <a:ext cx="802593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7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7329-B35F-0510-8CB4-E6D00A66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4B13-B18A-E355-5B1E-D110C0B0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1073" y="2928495"/>
            <a:ext cx="6589853" cy="10010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6000"/>
                  </a:schemeClr>
                </a:solidFill>
              </a:rPr>
              <a:t>Solar Radiation &amp; Earth's Energy Balance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4653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15C04-0FE0-C67B-DF30-B7A9636C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CB3E-9C57-B8C1-29F3-B8730057A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911" y="2928495"/>
            <a:ext cx="7234178" cy="10010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6000"/>
                  </a:schemeClr>
                </a:solidFill>
              </a:rPr>
              <a:t>Global Implications and Broader Context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911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8E4-3CE0-1DC8-B221-E8B5C4D1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Oceanic Heat Budget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Content Placeholder 3" descr="A graph of different types of shortwaves&#10;&#10;AI-generated content may be incorrect.">
            <a:extLst>
              <a:ext uri="{FF2B5EF4-FFF2-40B4-BE49-F238E27FC236}">
                <a16:creationId xmlns:a16="http://schemas.microsoft.com/office/drawing/2014/main" id="{42777344-E928-D28B-A3FD-A60E66A14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65" y="1575594"/>
            <a:ext cx="654052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BED3E-4A16-F25E-DD84-5B41EEA257D5}"/>
              </a:ext>
            </a:extLst>
          </p:cNvPr>
          <p:cNvSpPr txBox="1"/>
          <p:nvPr/>
        </p:nvSpPr>
        <p:spPr>
          <a:xfrm>
            <a:off x="7393781" y="1583531"/>
            <a:ext cx="41909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Solar important at higher latitude</a:t>
            </a: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Conductive and long wave </a:t>
            </a:r>
            <a:r>
              <a:rPr lang="en-US" sz="2000">
                <a:ea typeface="+mn-lt"/>
                <a:cs typeface="+mn-lt"/>
              </a:rPr>
              <a:t>fairly </a:t>
            </a:r>
            <a:r>
              <a:rPr lang="en-US" sz="2000" dirty="0">
                <a:ea typeface="+mn-lt"/>
                <a:cs typeface="+mn-lt"/>
              </a:rPr>
              <a:t>constant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Latent latitude dependent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7872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B3E4-8D47-BC0B-D732-385FA6C3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Meridional Heat Transport</a:t>
            </a:r>
          </a:p>
        </p:txBody>
      </p:sp>
      <p:pic>
        <p:nvPicPr>
          <p:cNvPr id="4" name="Content Placeholder 3" descr="A graph of different types of heat&#10;&#10;AI-generated content may be incorrect.">
            <a:extLst>
              <a:ext uri="{FF2B5EF4-FFF2-40B4-BE49-F238E27FC236}">
                <a16:creationId xmlns:a16="http://schemas.microsoft.com/office/drawing/2014/main" id="{1C706BAA-4E00-C76A-CC90-4BA67336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62" y="1718469"/>
            <a:ext cx="683526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0FF9E-C7BD-C7D9-6855-1A85E06BF2C2}"/>
              </a:ext>
            </a:extLst>
          </p:cNvPr>
          <p:cNvSpPr txBox="1"/>
          <p:nvPr/>
        </p:nvSpPr>
        <p:spPr>
          <a:xfrm>
            <a:off x="7024688" y="1821656"/>
            <a:ext cx="506015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net surface heat flux cause ocean warming at lower latitudes and cooling at higher latitudes.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The currents transport heat from low latitude to higher latitudes and removes heat from the tropics and thus reduce an abnormal increase in temperature in the tropics.</a:t>
            </a:r>
            <a:endParaRPr lang="en-US" sz="20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Both warm currents (Gulf stream, </a:t>
            </a:r>
            <a:r>
              <a:rPr lang="en-US" sz="2000" dirty="0" err="1">
                <a:ea typeface="+mn-lt"/>
                <a:cs typeface="+mn-lt"/>
              </a:rPr>
              <a:t>Aghulhas</a:t>
            </a:r>
            <a:r>
              <a:rPr lang="en-US" sz="2000" dirty="0">
                <a:ea typeface="+mn-lt"/>
                <a:cs typeface="+mn-lt"/>
              </a:rPr>
              <a:t>, Kuroshio </a:t>
            </a:r>
            <a:r>
              <a:rPr lang="en-US" sz="2000" dirty="0" err="1">
                <a:ea typeface="+mn-lt"/>
                <a:cs typeface="+mn-lt"/>
              </a:rPr>
              <a:t>etc</a:t>
            </a:r>
            <a:r>
              <a:rPr lang="en-US" sz="2000" dirty="0">
                <a:ea typeface="+mn-lt"/>
                <a:cs typeface="+mn-lt"/>
              </a:rPr>
              <a:t>) and cold currents (Labrador, Canary </a:t>
            </a:r>
            <a:r>
              <a:rPr lang="en-US" sz="2000" dirty="0" err="1">
                <a:ea typeface="+mn-lt"/>
                <a:cs typeface="+mn-lt"/>
              </a:rPr>
              <a:t>etc</a:t>
            </a:r>
            <a:r>
              <a:rPr lang="en-US" sz="2000" dirty="0">
                <a:ea typeface="+mn-lt"/>
                <a:cs typeface="+mn-lt"/>
              </a:rPr>
              <a:t>) play a important roles in meridional heat transport.</a:t>
            </a:r>
            <a:endParaRPr lang="en-US" sz="20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Hence, changes in the ocean circulation will result in changes in ocean-atmosphere heat balance which can lead to change in weather patterns.</a:t>
            </a:r>
            <a:endParaRPr lang="en-US" sz="20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628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F49C-FC3B-D331-69A8-6C3C80B7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Freshwater flux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Evaporation -precipitation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233B-4569-B468-A7FA-DB0FC687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32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 is greatest in the ITCZ and western Pacific over warm pool region.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E greatest in subtropics and western boundary regions.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E-P map looks like sea surface salinity.</a:t>
            </a:r>
            <a:endParaRPr lang="en-US" dirty="0"/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ADF9174C-EE0E-B78C-CDFF-1F14BED1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814" y="0"/>
            <a:ext cx="4812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42790-1FD0-0B66-9697-137FDC6F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AD20-0E1F-B3A2-5126-907EB531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Freshwater flux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Evaporation -precipitation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0548-C652-3F23-AE46-0DFD79642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32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 is greatest in the ITCZ and western Pacific over warm pool region.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E greatest in subtropics and western boundary regions.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E-P map looks like sea surface salinity.</a:t>
            </a:r>
            <a:endParaRPr lang="en-US" dirty="0"/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1BF9559D-B1E4-74CF-4F3C-987F1798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" r="247"/>
          <a:stretch>
            <a:fillRect/>
          </a:stretch>
        </p:blipFill>
        <p:spPr>
          <a:xfrm>
            <a:off x="7618939" y="0"/>
            <a:ext cx="4562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3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007A-9196-A605-2BDA-FD4CE0B9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Buoyancy flux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Buoyancy out → water sinks</a:t>
            </a:r>
            <a:endParaRPr lang="en-US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0B02-982C-E3E2-18FC-E79342AF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32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Heat flux about 4X more important than E-P for buoyancy.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 - Salinity has a slightly larger role at high latitudes, because when water is cooler the sensitivity of density to temperature changes is smaller.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Evaporation contributes via cooling and increasing salinity.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Essential concept for understanding deep ocean circulation.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230C420E-9A9E-C430-F346-F571AFAE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5" r="247"/>
          <a:stretch>
            <a:fillRect/>
          </a:stretch>
        </p:blipFill>
        <p:spPr>
          <a:xfrm>
            <a:off x="7600950" y="83344"/>
            <a:ext cx="458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0FB2-AAD3-7AA1-4629-0CA73F4A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ENSO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Impact on surface heat flux</a:t>
            </a:r>
            <a:endParaRPr lang="en-US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BCAF-A37A-B463-2BA9-BF190140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46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High SST in the central/eastern tropical Pacific increases latent heat flux to the atmosphere.</a:t>
            </a:r>
          </a:p>
          <a:p>
            <a:r>
              <a:rPr lang="en-US" sz="2400" dirty="0">
                <a:ea typeface="+mn-lt"/>
                <a:cs typeface="+mn-lt"/>
              </a:rPr>
              <a:t>Convection, precipitation, and ascending branch of Walker circulation shifts to central Pacific</a:t>
            </a:r>
          </a:p>
          <a:p>
            <a:r>
              <a:rPr lang="en-US" sz="2400" dirty="0">
                <a:ea typeface="+mn-lt"/>
                <a:cs typeface="+mn-lt"/>
              </a:rPr>
              <a:t>Leads to a reorganization of global atmospheric circulation and distant climate teleconnections.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4" name="Picture 3" descr="A comparison of the heat and heat&#10;&#10;AI-generated content may be incorrect.">
            <a:extLst>
              <a:ext uri="{FF2B5EF4-FFF2-40B4-BE49-F238E27FC236}">
                <a16:creationId xmlns:a16="http://schemas.microsoft.com/office/drawing/2014/main" id="{14171153-1371-9BFB-B30A-0DBAC62A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008626"/>
            <a:ext cx="10298907" cy="28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91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CD01-BF88-3434-8F41-950FD4F9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4A99-7511-6B8E-8C0C-AC0931640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911" y="2928495"/>
            <a:ext cx="7234178" cy="10010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6000"/>
                  </a:schemeClr>
                </a:solidFill>
              </a:rPr>
              <a:t>Data, Measurement, and Uncertainties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146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8DA0-25C4-D1A7-8AF8-7D9AE3C2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0" y="39209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Global Air-Sea Flux products 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E97D76-7A7E-552F-CBAA-5D713FB28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33" y="1718469"/>
            <a:ext cx="11565241" cy="5137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70710-A799-1E91-8E55-4A5C4879238B}"/>
              </a:ext>
            </a:extLst>
          </p:cNvPr>
          <p:cNvSpPr txBox="1"/>
          <p:nvPr/>
        </p:nvSpPr>
        <p:spPr>
          <a:xfrm>
            <a:off x="10834687" y="1440656"/>
            <a:ext cx="13573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u="sng" dirty="0">
                <a:solidFill>
                  <a:srgbClr val="1B364B"/>
                </a:solidFill>
                <a:latin typeface="Source Sans Pro"/>
                <a:ea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Lisan Yu</a:t>
            </a:r>
            <a:r>
              <a:rPr lang="en-US" sz="1200" b="1" u="sng" dirty="0">
                <a:solidFill>
                  <a:srgbClr val="1B364B"/>
                </a:solidFill>
                <a:latin typeface="Source Sans Pro"/>
                <a:ea typeface="Source Sans Pro"/>
              </a:rPr>
              <a:t> </a:t>
            </a:r>
            <a:r>
              <a:rPr lang="en-US" sz="1200" b="1" dirty="0">
                <a:solidFill>
                  <a:srgbClr val="1B364B"/>
                </a:solidFill>
                <a:latin typeface="Source Sans Pro"/>
                <a:ea typeface="Source Sans Pro"/>
                <a:cs typeface="Calibri"/>
                <a:hlinkClick r:id="rId3"/>
              </a:rPr>
              <a:t>2019</a:t>
            </a:r>
            <a:r>
              <a:rPr lang="en-US" sz="1200" b="1" dirty="0">
                <a:solidFill>
                  <a:srgbClr val="1B364B"/>
                </a:solidFill>
                <a:latin typeface="Source Sans Pro"/>
                <a:ea typeface="Source Sans Pro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900" b="1" baseline="30000" dirty="0">
              <a:solidFill>
                <a:srgbClr val="333333"/>
              </a:solidFill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756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A1E79-3BA4-0B58-D08E-17F76781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93AE-621D-0FA1-349F-5C0DFFA6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0" y="392092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Tropflux</a:t>
            </a:r>
            <a:endParaRPr lang="en-US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24BA0-FE4F-67CE-7A58-A567073BFA50}"/>
              </a:ext>
            </a:extLst>
          </p:cNvPr>
          <p:cNvSpPr txBox="1"/>
          <p:nvPr/>
        </p:nvSpPr>
        <p:spPr>
          <a:xfrm>
            <a:off x="10230928" y="1440656"/>
            <a:ext cx="19610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u="sng" dirty="0">
                <a:solidFill>
                  <a:srgbClr val="1B364B"/>
                </a:solidFill>
                <a:latin typeface="Source Sans Pro"/>
                <a:ea typeface="Source Sans Pro"/>
              </a:rPr>
              <a:t>Praveen et al 2012</a:t>
            </a:r>
            <a:endParaRPr lang="en-US" sz="900" b="1" baseline="30000" dirty="0">
              <a:solidFill>
                <a:srgbClr val="333333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5F4BD-6085-53DF-D641-FC1B4C8A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TropFlux</a:t>
            </a:r>
            <a:r>
              <a:rPr lang="en-IN" dirty="0"/>
              <a:t> project aims at providing daily, timely, accurate air-sea heat and momentum flux data for the entire 30°N-30°S region.</a:t>
            </a:r>
          </a:p>
          <a:p>
            <a:endParaRPr lang="en-US" dirty="0"/>
          </a:p>
        </p:txBody>
      </p:sp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D48530D1-493C-9F96-20E4-0ABB0248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9645"/>
            <a:ext cx="10790208" cy="27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07509-E1E1-F54D-F687-C0A77777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Solar radiation</a:t>
            </a:r>
            <a:endParaRPr lang="en-US" sz="40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 descr="A blue planet with white clouds and yellow stripes&#10;&#10;AI-generated content may be incorrect.">
            <a:extLst>
              <a:ext uri="{FF2B5EF4-FFF2-40B4-BE49-F238E27FC236}">
                <a16:creationId xmlns:a16="http://schemas.microsoft.com/office/drawing/2014/main" id="{A749BB36-59B2-13B9-0861-CFC85C2A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2" y="2765371"/>
            <a:ext cx="5804955" cy="2960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79F31-32DA-1D3A-0908-72CA4D5E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122" y="2357888"/>
            <a:ext cx="4916757" cy="39026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Sun </a:t>
            </a:r>
            <a:r>
              <a:rPr lang="en-US" sz="2000" dirty="0">
                <a:ea typeface="+mn-lt"/>
                <a:cs typeface="+mn-lt"/>
              </a:rPr>
              <a:t>is ultimate source of energy for nearly all variability in ocean and atmosphere.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Solar constant: average energy flux density from the sun perpendicular to sun’s rays.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S =1368 Wm</a:t>
            </a:r>
            <a:r>
              <a:rPr lang="en-US" sz="2000" b="1" baseline="30000" dirty="0">
                <a:ea typeface="+mn-lt"/>
                <a:cs typeface="+mn-lt"/>
              </a:rPr>
              <a:t>-2</a:t>
            </a:r>
            <a:r>
              <a:rPr lang="en-US" sz="2000" b="1" dirty="0">
                <a:ea typeface="+mn-lt"/>
                <a:cs typeface="+mn-lt"/>
              </a:rPr>
              <a:t> ± 3.5% (max in Jan).</a:t>
            </a:r>
            <a:endParaRPr lang="en-US" sz="20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152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30B9-8E76-E7E9-855D-613ED080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Surface heat fluxes </a:t>
            </a:r>
            <a:b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</a:br>
            <a:r>
              <a:rPr lang="en-US" sz="3600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Challenges to address</a:t>
            </a:r>
            <a:endParaRPr lang="en-US" sz="36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5121D-B582-0039-48BA-A83E32A53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55" y="1825625"/>
            <a:ext cx="595526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From Cronin et al. (2019):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Overall difficulty of in situ measurement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Better accounting of wind ‘gustiness’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Better representation of wind-wave and wind-current interaction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Impacts of sea-spray and roughness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Inclusion of sea state in parameterization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Need wind speed relative to ocean (a source of bias since surface waters generally move in direction of wind)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008B4-1A82-341A-49FB-A320E7765B24}"/>
              </a:ext>
            </a:extLst>
          </p:cNvPr>
          <p:cNvSpPr txBox="1"/>
          <p:nvPr/>
        </p:nvSpPr>
        <p:spPr>
          <a:xfrm>
            <a:off x="6298542" y="1715676"/>
            <a:ext cx="5796274" cy="4653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Assumption that SST and specific humidity data represent ocean ‘skin’ values.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E.g., SST data are generally representative of some thin layer (centimeters to meters), not the true ocean skin temperature.</a:t>
            </a: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Surface temperature and humidity are difficult to accurately extract from satellite measurements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• Difficult to resolve atmospheric boundary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Layer</a:t>
            </a:r>
          </a:p>
          <a:p>
            <a:endParaRPr lang="en-US" sz="2400" dirty="0">
              <a:ea typeface="Calibri"/>
              <a:cs typeface="Calibri"/>
            </a:endParaRPr>
          </a:p>
          <a:p>
            <a:pPr>
              <a:lnSpc>
                <a:spcPts val="450"/>
              </a:lnSpc>
            </a:pPr>
            <a:r>
              <a:rPr lang="en-US" sz="2400" dirty="0">
                <a:ea typeface="+mn-lt"/>
                <a:cs typeface="+mn-lt"/>
              </a:rPr>
              <a:t>• And more …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836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3611-0A62-7675-ACC7-6DDFD898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Heat budget Closure</a:t>
            </a:r>
            <a:endParaRPr lang="en-US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4FA3-4148-0052-23D7-63BFB23E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Over sufficiently long timescale, the net heat flux into the ocean must average to close to zero otherwise there would be significant warming or cooling trends.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But, calculation of net heat flux may not lead to zero, that shows the error in heat flux estimates. To make a balance, the heat budget should be closed by making adjustments.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A global mean net heat gain of 1 Wm−2 for the period of one year would, if mixed into the upper 1000 m of the ocean, lead to a mean temperature increase in that layer of 0.10 C 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Climatological global mean heat budget must be closed to within 2–3 Wm−2 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The problem arises from fundamental biases in the bulk formula estimates. For example, under sampling in regions of strong air-sea interaction.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ct val="110000"/>
              </a:lnSpc>
              <a:spcBef>
                <a:spcPts val="1600"/>
              </a:spcBef>
            </a:pPr>
            <a:r>
              <a:rPr lang="en-US" sz="2000" dirty="0">
                <a:ea typeface="+mn-lt"/>
                <a:cs typeface="+mn-lt"/>
              </a:rPr>
              <a:t>Closure can be achieved by making adjustments locally or globally. Usually, global adjustments are done.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3068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EBC0-05B0-EC6B-A480-93052D6F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Surface fluxes</a:t>
            </a:r>
            <a:br>
              <a:rPr lang="en-US" sz="2800" dirty="0">
                <a:ea typeface="Calibri Light"/>
                <a:cs typeface="Calibri Light"/>
              </a:rPr>
            </a:br>
            <a:r>
              <a:rPr lang="en-US" sz="2800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Variability over products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 </a:t>
            </a:r>
            <a:endParaRPr lang="en-US">
              <a:solidFill>
                <a:schemeClr val="accent1">
                  <a:lumMod val="76000"/>
                </a:schemeClr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79491605-A0C7-1E48-C24D-85ED12D82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89" y="1718469"/>
            <a:ext cx="3976996" cy="3973099"/>
          </a:xfrm>
          <a:prstGeom prst="rect">
            <a:avLst/>
          </a:prstGeom>
        </p:spPr>
      </p:pic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F7DF93EC-9A5F-DCC9-9307-88B7CB24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18" y="1716949"/>
            <a:ext cx="3974893" cy="3963508"/>
          </a:xfrm>
          <a:prstGeom prst="rect">
            <a:avLst/>
          </a:prstGeom>
        </p:spPr>
      </p:pic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B49E4B87-89BF-804A-A302-A9664381C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617" y="1720864"/>
            <a:ext cx="3858590" cy="396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24381-9EA7-9744-F102-9EC97C25DDF2}"/>
              </a:ext>
            </a:extLst>
          </p:cNvPr>
          <p:cNvSpPr txBox="1"/>
          <p:nvPr/>
        </p:nvSpPr>
        <p:spPr>
          <a:xfrm>
            <a:off x="8875332" y="5685493"/>
            <a:ext cx="35956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Source Sans Pro"/>
                <a:ea typeface="Source Sans Pro"/>
              </a:rPr>
              <a:t>10 mean wind stress magnitude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4933E-124D-86E1-FFD7-1F050888CB0E}"/>
              </a:ext>
            </a:extLst>
          </p:cNvPr>
          <p:cNvSpPr txBox="1"/>
          <p:nvPr/>
        </p:nvSpPr>
        <p:spPr>
          <a:xfrm>
            <a:off x="5286201" y="5685493"/>
            <a:ext cx="35956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Source Sans Pro"/>
                <a:ea typeface="Source Sans Pro"/>
              </a:rPr>
              <a:t>E − P products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FCF94-92DE-5A9F-EC03-647789771EF3}"/>
              </a:ext>
            </a:extLst>
          </p:cNvPr>
          <p:cNvSpPr txBox="1"/>
          <p:nvPr/>
        </p:nvSpPr>
        <p:spPr>
          <a:xfrm>
            <a:off x="1255332" y="5685493"/>
            <a:ext cx="35956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Source Sans Pro"/>
                <a:ea typeface="Source Sans Pro"/>
              </a:rPr>
              <a:t>Q</a:t>
            </a:r>
            <a:r>
              <a:rPr lang="en-US" sz="1600" baseline="-25000" dirty="0">
                <a:solidFill>
                  <a:srgbClr val="333333"/>
                </a:solidFill>
                <a:latin typeface="Source Sans Pro"/>
                <a:ea typeface="Source Sans Pro"/>
              </a:rPr>
              <a:t> net </a:t>
            </a:r>
            <a:r>
              <a:rPr lang="en-US" sz="1600" dirty="0">
                <a:solidFill>
                  <a:srgbClr val="333333"/>
                </a:solidFill>
                <a:latin typeface="Source Sans Pro"/>
                <a:ea typeface="Source Sans Pro"/>
              </a:rPr>
              <a:t>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5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AAEF0-AE15-C416-5C6A-63879D35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D9529176-7BFB-00FC-7872-9C0553FE3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A5F5A9-D26D-CE0A-6BB1-70508A87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FA83-2535-43CE-2272-AA0CEAD4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Solar radiation</a:t>
            </a:r>
            <a:endParaRPr lang="en-US" sz="4000" b="1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 descr="A blue planet with white clouds and yellow stripes&#10;&#10;AI-generated content may be incorrect.">
            <a:extLst>
              <a:ext uri="{FF2B5EF4-FFF2-40B4-BE49-F238E27FC236}">
                <a16:creationId xmlns:a16="http://schemas.microsoft.com/office/drawing/2014/main" id="{EBC8F62A-6178-4B5D-8AB8-E92CE72E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2" y="2765371"/>
            <a:ext cx="5804955" cy="2960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139C-0E79-3D9F-6E94-BF97B65FA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529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Total power incident on the Earth.</a:t>
            </a:r>
          </a:p>
        </p:txBody>
      </p:sp>
      <p:pic>
        <p:nvPicPr>
          <p:cNvPr id="5" name="Graphic 4" descr="equation">
            <a:extLst>
              <a:ext uri="{FF2B5EF4-FFF2-40B4-BE49-F238E27FC236}">
                <a16:creationId xmlns:a16="http://schemas.microsoft.com/office/drawing/2014/main" id="{4F967051-8B68-3D85-9154-D1CFEE0EE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200" y="2967874"/>
            <a:ext cx="3603729" cy="2898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7BA397-986F-A3B5-DC68-94FA74FD9DA3}"/>
              </a:ext>
            </a:extLst>
          </p:cNvPr>
          <p:cNvSpPr txBox="1">
            <a:spLocks/>
          </p:cNvSpPr>
          <p:nvPr/>
        </p:nvSpPr>
        <p:spPr>
          <a:xfrm>
            <a:off x="6682763" y="3705576"/>
            <a:ext cx="4775638" cy="543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Average power per unit area of Earth’s surface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D0B4D-9D0C-1D5A-90CC-D55664BACAF4}"/>
              </a:ext>
            </a:extLst>
          </p:cNvPr>
          <p:cNvSpPr txBox="1"/>
          <p:nvPr/>
        </p:nvSpPr>
        <p:spPr>
          <a:xfrm>
            <a:off x="8917601" y="5053264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(Area of sphere = 4πR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726EDD-8AF0-184D-3E9B-F85518831BB8}"/>
              </a:ext>
            </a:extLst>
          </p:cNvPr>
          <p:cNvGrpSpPr/>
          <p:nvPr/>
        </p:nvGrpSpPr>
        <p:grpSpPr>
          <a:xfrm>
            <a:off x="7277200" y="4357063"/>
            <a:ext cx="2143890" cy="699194"/>
            <a:chOff x="7277200" y="4357063"/>
            <a:chExt cx="2143890" cy="699194"/>
          </a:xfrm>
        </p:grpSpPr>
        <p:pic>
          <p:nvPicPr>
            <p:cNvPr id="7" name="Graphic 6" descr="equation">
              <a:extLst>
                <a:ext uri="{FF2B5EF4-FFF2-40B4-BE49-F238E27FC236}">
                  <a16:creationId xmlns:a16="http://schemas.microsoft.com/office/drawing/2014/main" id="{7D7D83BA-99FE-803E-6F3B-915878DA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77200" y="4357063"/>
              <a:ext cx="1855225" cy="6991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564601-30EA-22B6-4698-AD9206E419A6}"/>
                </a:ext>
              </a:extLst>
            </p:cNvPr>
            <p:cNvSpPr txBox="1"/>
            <p:nvPr/>
          </p:nvSpPr>
          <p:spPr>
            <a:xfrm>
              <a:off x="8857013" y="4423558"/>
              <a:ext cx="56407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Calibri"/>
                  <a:cs typeface="Calibri"/>
                </a:rPr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44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BF1B6-D0E5-2639-60A8-5B56BDF6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Albedo</a:t>
            </a:r>
            <a:endParaRPr lang="en-US" sz="54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C37E-696B-D9E4-D3D6-D807F8923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67" y="2807208"/>
            <a:ext cx="4480626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ea typeface="+mn-lt"/>
                <a:cs typeface="+mn-lt"/>
              </a:rPr>
              <a:t>Fraction of incoming radiation reflected or scattered.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22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200" i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Average value 0.3, so on average 240Wm</a:t>
            </a:r>
            <a:r>
              <a:rPr lang="en-US" sz="2200" i="1" baseline="300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-2 </a:t>
            </a:r>
            <a:r>
              <a:rPr lang="en-US" sz="2200" i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absorbed</a:t>
            </a:r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chemeClr val="accent2">
                  <a:lumMod val="49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E91C-BA75-8C48-DF5A-49974ADB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49254"/>
            <a:ext cx="6903720" cy="41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DE11B-7728-9900-EAFD-2764B631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7100-8929-34F6-797F-7A42AB43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Solid earth</a:t>
            </a:r>
            <a:r>
              <a:rPr lang="en-US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 (no fluids)</a:t>
            </a:r>
            <a:endParaRPr lang="en-US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318-BD33-265A-15BC-C17E910DF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0" y="1825625"/>
            <a:ext cx="10921340" cy="1767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Consider a solid planet (no atmosphere nor ocean) receiving 300 Wm</a:t>
            </a:r>
            <a:r>
              <a:rPr lang="en-US" baseline="30000" dirty="0">
                <a:ea typeface="+mn-lt"/>
                <a:cs typeface="+mn-lt"/>
              </a:rPr>
              <a:t>-2</a:t>
            </a:r>
            <a:r>
              <a:rPr lang="en-US" dirty="0">
                <a:ea typeface="+mn-lt"/>
                <a:cs typeface="+mn-lt"/>
              </a:rPr>
              <a:t> at the equator.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If it is in steady state, it radiates as much energy as it receives. </a:t>
            </a:r>
          </a:p>
        </p:txBody>
      </p:sp>
    </p:spTree>
    <p:extLst>
      <p:ext uri="{BB962C8B-B14F-4D97-AF65-F5344CB8AC3E}">
        <p14:creationId xmlns:p14="http://schemas.microsoft.com/office/powerpoint/2010/main" val="72482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86181-7DD6-C052-7320-5D0359F1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+mj-lt"/>
                <a:cs typeface="+mj-lt"/>
              </a:rPr>
              <a:t>Physics: Stefan’s Law</a:t>
            </a:r>
            <a:endParaRPr lang="en-US" sz="4000" b="1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1E7D-4D3B-C8B9-6773-BB92536C5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The total power radiated per unit area by an ideal ‘black’ body of temperature T is</a:t>
            </a:r>
            <a:endParaRPr lang="en-US" sz="2200" dirty="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	E = σT</a:t>
            </a:r>
            <a:r>
              <a:rPr lang="en-US" sz="2200" b="1" baseline="30000" dirty="0">
                <a:ea typeface="+mn-lt"/>
                <a:cs typeface="+mn-lt"/>
              </a:rPr>
              <a:t>4</a:t>
            </a:r>
            <a:r>
              <a:rPr lang="en-US" sz="2200" b="1" dirty="0">
                <a:ea typeface="+mn-lt"/>
                <a:cs typeface="+mn-lt"/>
              </a:rPr>
              <a:t> Wm</a:t>
            </a:r>
            <a:r>
              <a:rPr lang="en-US" sz="2200" b="1" baseline="30000" dirty="0">
                <a:ea typeface="+mn-lt"/>
                <a:cs typeface="+mn-lt"/>
              </a:rPr>
              <a:t>−2</a:t>
            </a:r>
            <a:endParaRPr lang="en-US" sz="2200" b="1" baseline="30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	σ = 5.7 × 10</a:t>
            </a:r>
            <a:r>
              <a:rPr lang="en-US" sz="2200" baseline="30000" dirty="0">
                <a:ea typeface="+mn-lt"/>
                <a:cs typeface="+mn-lt"/>
              </a:rPr>
              <a:t>−8</a:t>
            </a:r>
            <a:r>
              <a:rPr lang="en-US" sz="2200" dirty="0">
                <a:ea typeface="+mn-lt"/>
                <a:cs typeface="+mn-lt"/>
              </a:rPr>
              <a:t> W m</a:t>
            </a:r>
            <a:r>
              <a:rPr lang="en-US" sz="2200" baseline="30000" dirty="0">
                <a:ea typeface="+mn-lt"/>
                <a:cs typeface="+mn-lt"/>
              </a:rPr>
              <a:t>−2</a:t>
            </a:r>
            <a:r>
              <a:rPr lang="en-US" sz="2200" dirty="0">
                <a:ea typeface="+mn-lt"/>
                <a:cs typeface="+mn-lt"/>
              </a:rPr>
              <a:t> K</a:t>
            </a:r>
            <a:r>
              <a:rPr lang="en-US" sz="2200" baseline="30000" dirty="0">
                <a:ea typeface="+mn-lt"/>
                <a:cs typeface="+mn-lt"/>
              </a:rPr>
              <a:t>−4 </a:t>
            </a:r>
            <a:r>
              <a:rPr lang="en-US" sz="2200" dirty="0">
                <a:ea typeface="+mn-lt"/>
                <a:cs typeface="+mn-lt"/>
              </a:rPr>
              <a:t>(Stefan-Boltzmann constant)</a:t>
            </a:r>
            <a:endParaRPr lang="en-US" sz="2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The ocean and atmosphere are not black bodies, so they radiate less.</a:t>
            </a:r>
            <a:endParaRPr lang="en-US" sz="2200" dirty="0">
              <a:solidFill>
                <a:schemeClr val="accent2">
                  <a:lumMod val="49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37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3E441-2B4C-37DE-9D22-168B25CD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6000"/>
                  </a:schemeClr>
                </a:solidFill>
                <a:ea typeface="Calibri Light"/>
                <a:cs typeface="Calibri Light"/>
              </a:rPr>
              <a:t>Physics: Wien's displacement law</a:t>
            </a:r>
            <a:endParaRPr lang="en-US" sz="4000" dirty="0">
              <a:solidFill>
                <a:schemeClr val="accent1">
                  <a:lumMod val="76000"/>
                </a:schemeClr>
              </a:solidFill>
              <a:ea typeface="Calibri Light"/>
              <a:cs typeface="Calibri Light"/>
            </a:endParaRPr>
          </a:p>
          <a:p>
            <a:endParaRPr lang="en-US" sz="4000">
              <a:ea typeface="Calibri Light"/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lackbody Radiation">
            <a:extLst>
              <a:ext uri="{FF2B5EF4-FFF2-40B4-BE49-F238E27FC236}">
                <a16:creationId xmlns:a16="http://schemas.microsoft.com/office/drawing/2014/main" id="{EA6BFAA6-F7C3-FE65-7D48-BACBED81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6" r="1" b="1"/>
          <a:stretch>
            <a:fillRect/>
          </a:stretch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4354-9430-52A2-A973-48205389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083" y="2478024"/>
            <a:ext cx="5070548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1800" dirty="0">
                <a:ea typeface="+mn-lt"/>
                <a:cs typeface="+mn-lt"/>
              </a:rPr>
              <a:t>The distribution of radiance against wavelength shifts to shorter wavelengths for increasing temperatures.</a:t>
            </a:r>
            <a:endParaRPr lang="en-US" sz="1800"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The wavelength corresponding to the peak radiance is given by</a:t>
            </a:r>
          </a:p>
          <a:p>
            <a:pPr marL="0" indent="0" algn="just">
              <a:buNone/>
            </a:pPr>
            <a:r>
              <a:rPr lang="en-US" sz="1800" dirty="0">
                <a:ea typeface="+mn-lt"/>
                <a:cs typeface="+mn-lt"/>
              </a:rPr>
              <a:t>	</a:t>
            </a:r>
          </a:p>
          <a:p>
            <a:pPr marL="0" indent="0" algn="just">
              <a:buNone/>
            </a:pPr>
            <a:r>
              <a:rPr lang="en-US" sz="1800" b="1" dirty="0">
                <a:ea typeface="+mn-lt"/>
                <a:cs typeface="+mn-lt"/>
              </a:rPr>
              <a:t>	</a:t>
            </a:r>
            <a:r>
              <a:rPr lang="en-US" sz="1800" b="1" err="1">
                <a:ea typeface="+mn-lt"/>
                <a:cs typeface="+mn-lt"/>
              </a:rPr>
              <a:t>λT</a:t>
            </a:r>
            <a:r>
              <a:rPr lang="en-US" sz="1800" b="1" dirty="0">
                <a:ea typeface="+mn-lt"/>
                <a:cs typeface="+mn-lt"/>
              </a:rPr>
              <a:t> = 2898 µ</a:t>
            </a:r>
            <a:r>
              <a:rPr lang="en-US" sz="1800" b="1" err="1">
                <a:ea typeface="+mn-lt"/>
                <a:cs typeface="+mn-lt"/>
              </a:rPr>
              <a:t>m.K</a:t>
            </a:r>
            <a:endParaRPr lang="en-US" sz="18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5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2095</Words>
  <Application>Microsoft Office PowerPoint</Application>
  <PresentationFormat>Widescreen</PresentationFormat>
  <Paragraphs>228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Air Sea Fluxes &amp; Ocean Heat Budget</vt:lpstr>
      <vt:lpstr>Why is the Ocean in motion ? </vt:lpstr>
      <vt:lpstr>Solar Radiation &amp; Earth's Energy Balance</vt:lpstr>
      <vt:lpstr>Solar radiation</vt:lpstr>
      <vt:lpstr>Solar radiation</vt:lpstr>
      <vt:lpstr>Albedo</vt:lpstr>
      <vt:lpstr>Solid earth (no fluids)</vt:lpstr>
      <vt:lpstr>Physics: Stefan’s Law</vt:lpstr>
      <vt:lpstr>Physics: Wien's displacement law </vt:lpstr>
      <vt:lpstr>Solid earth (no fluids)</vt:lpstr>
      <vt:lpstr>Greenhouse effect</vt:lpstr>
      <vt:lpstr>Greenhouse effect </vt:lpstr>
      <vt:lpstr>The Ocean's Heat Budget &amp; Surface Fluxes</vt:lpstr>
      <vt:lpstr>Role of ocean in Global Heat Budget</vt:lpstr>
      <vt:lpstr>Role of ocean in Global Heat Budget</vt:lpstr>
      <vt:lpstr>Global Heat Budget    </vt:lpstr>
      <vt:lpstr>Review of term “Flux”</vt:lpstr>
      <vt:lpstr>Conservation of heat energy in the global ocean</vt:lpstr>
      <vt:lpstr>Ocean Heat Fluxes Approximate Magnitudes (Watts / m2) (mean over 24 hours)</vt:lpstr>
      <vt:lpstr>Short Wave Radiation  (Q SW)</vt:lpstr>
      <vt:lpstr>Geographic Distribution of Solar Radiation at Surface (Qsw)</vt:lpstr>
      <vt:lpstr>Long Wave Radiation (QLW)</vt:lpstr>
      <vt:lpstr>Geographic Distribution of Long Wave Radiation (QLW)</vt:lpstr>
      <vt:lpstr>Turbulent heat fluxes (Sensible and latent)</vt:lpstr>
      <vt:lpstr>Surface latent heat flux  Exchange due to evaporation</vt:lpstr>
      <vt:lpstr>Latent heat flux (heat loss by evaporation)</vt:lpstr>
      <vt:lpstr>Surface sensible heat flux :  Exchange due to conduction</vt:lpstr>
      <vt:lpstr> Surface sensible heat flux :  Exchange due to conduction </vt:lpstr>
      <vt:lpstr>Geographic Distribution of Net Heat Flux</vt:lpstr>
      <vt:lpstr>Global Implications and Broader Context</vt:lpstr>
      <vt:lpstr>Oceanic Heat Budget</vt:lpstr>
      <vt:lpstr>Meridional Heat Transport</vt:lpstr>
      <vt:lpstr>Freshwater flux Evaporation -precipitation</vt:lpstr>
      <vt:lpstr>Freshwater flux Evaporation -precipitation</vt:lpstr>
      <vt:lpstr>Buoyancy flux Buoyancy out → water sinks</vt:lpstr>
      <vt:lpstr>ENSO Impact on surface heat flux</vt:lpstr>
      <vt:lpstr>Data, Measurement, and Uncertainties</vt:lpstr>
      <vt:lpstr>Global Air-Sea Flux products </vt:lpstr>
      <vt:lpstr>Tropflux</vt:lpstr>
      <vt:lpstr>Surface heat fluxes  Challenges to address</vt:lpstr>
      <vt:lpstr>Heat budget Closure</vt:lpstr>
      <vt:lpstr>Surface fluxes Variability over products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Abhijith Raj</cp:lastModifiedBy>
  <cp:revision>1008</cp:revision>
  <dcterms:created xsi:type="dcterms:W3CDTF">2025-08-15T07:08:38Z</dcterms:created>
  <dcterms:modified xsi:type="dcterms:W3CDTF">2025-08-19T11:21:02Z</dcterms:modified>
</cp:coreProperties>
</file>